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99" r:id="rId3"/>
    <p:sldId id="300" r:id="rId4"/>
    <p:sldId id="301" r:id="rId5"/>
    <p:sldId id="302" r:id="rId6"/>
    <p:sldId id="309" r:id="rId7"/>
    <p:sldId id="312" r:id="rId8"/>
    <p:sldId id="313" r:id="rId9"/>
    <p:sldId id="310" r:id="rId10"/>
    <p:sldId id="311" r:id="rId11"/>
    <p:sldId id="289" r:id="rId12"/>
    <p:sldId id="305" r:id="rId13"/>
    <p:sldId id="306" r:id="rId14"/>
    <p:sldId id="294" r:id="rId15"/>
    <p:sldId id="281" r:id="rId16"/>
    <p:sldId id="265" r:id="rId17"/>
    <p:sldId id="307" r:id="rId18"/>
    <p:sldId id="266" r:id="rId19"/>
    <p:sldId id="314" r:id="rId20"/>
    <p:sldId id="288" r:id="rId21"/>
    <p:sldId id="277" r:id="rId22"/>
    <p:sldId id="296" r:id="rId23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30" d="100"/>
          <a:sy n="130" d="100"/>
        </p:scale>
        <p:origin x="-990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4BACC6"/>
            </a:solidFill>
            <a:ln w="27240">
              <a:noFill/>
            </a:ln>
          </c:spPr>
          <c:explosion val="12"/>
          <c:dPt>
            <c:idx val="0"/>
            <c:bubble3D val="0"/>
            <c:spPr>
              <a:solidFill>
                <a:srgbClr val="C0504D"/>
              </a:solidFill>
              <a:ln w="27240">
                <a:noFill/>
              </a:ln>
            </c:spPr>
          </c:dPt>
          <c:dPt>
            <c:idx val="1"/>
            <c:bubble3D val="0"/>
            <c:spPr>
              <a:solidFill>
                <a:srgbClr val="46A1B9"/>
              </a:solidFill>
              <a:ln w="27240">
                <a:noFill/>
              </a:ln>
            </c:spPr>
          </c:dPt>
          <c:dPt>
            <c:idx val="2"/>
            <c:bubble3D val="0"/>
            <c:spPr>
              <a:solidFill>
                <a:srgbClr val="7CBBCF"/>
              </a:solidFill>
              <a:ln w="27240">
                <a:noFill/>
              </a:ln>
            </c:spPr>
          </c:dPt>
          <c:dPt>
            <c:idx val="3"/>
            <c:bubble3D val="0"/>
            <c:spPr>
              <a:solidFill>
                <a:srgbClr val="B5D4E0"/>
              </a:solidFill>
              <a:ln w="27240">
                <a:noFill/>
              </a:ln>
            </c:spPr>
          </c:dPt>
          <c:dLbls>
            <c:spPr>
              <a:noFill/>
              <a:ln w="27240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64</c:v>
                </c:pt>
                <c:pt idx="1">
                  <c:v>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724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3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4BACC6"/>
            </a:solidFill>
            <a:ln w="25402">
              <a:noFill/>
            </a:ln>
          </c:spPr>
          <c:explosion val="17"/>
          <c:dPt>
            <c:idx val="0"/>
            <c:bubble3D val="0"/>
            <c:spPr>
              <a:solidFill>
                <a:srgbClr val="C0504D"/>
              </a:solidFill>
              <a:ln w="25402">
                <a:noFill/>
              </a:ln>
            </c:spPr>
          </c:dPt>
          <c:dPt>
            <c:idx val="1"/>
            <c:bubble3D val="0"/>
            <c:spPr>
              <a:solidFill>
                <a:srgbClr val="46A1B9"/>
              </a:solidFill>
              <a:ln w="25402">
                <a:noFill/>
              </a:ln>
            </c:spPr>
          </c:dPt>
          <c:dPt>
            <c:idx val="2"/>
            <c:bubble3D val="0"/>
            <c:spPr>
              <a:solidFill>
                <a:srgbClr val="7CBBCF"/>
              </a:solidFill>
              <a:ln w="25402">
                <a:noFill/>
              </a:ln>
            </c:spPr>
          </c:dPt>
          <c:dPt>
            <c:idx val="3"/>
            <c:bubble3D val="0"/>
            <c:spPr>
              <a:solidFill>
                <a:srgbClr val="B5D4E0"/>
              </a:solidFill>
              <a:ln w="25402">
                <a:noFill/>
              </a:ln>
            </c:spPr>
          </c:dPt>
          <c:dLbls>
            <c:spPr>
              <a:noFill/>
              <a:ln w="25402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89</c:v>
                </c:pt>
                <c:pt idx="1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FEA150-0124-41F6-8453-6EA860F77ED7}" type="datetimeFigureOut">
              <a:rPr lang="en-GB" smtClean="0"/>
              <a:pPr/>
              <a:t>03/09/2019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EDC68A-4821-4E8C-9989-6810BF94D82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458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DC68A-4821-4E8C-9989-6810BF94D82E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84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DC68A-4821-4E8C-9989-6810BF94D82E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5260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DC68A-4821-4E8C-9989-6810BF94D82E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0501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DC68A-4821-4E8C-9989-6810BF94D82E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5235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DC68A-4821-4E8C-9989-6810BF94D82E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906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DC68A-4821-4E8C-9989-6810BF94D82E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906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DC68A-4821-4E8C-9989-6810BF94D82E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8814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DC68A-4821-4E8C-9989-6810BF94D82E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8814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DC68A-4821-4E8C-9989-6810BF94D82E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32008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DC68A-4821-4E8C-9989-6810BF94D82E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1854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24 and 6 successful</a:t>
            </a:r>
            <a:r>
              <a:rPr lang="de-CH" baseline="0" dirty="0" smtClean="0"/>
              <a:t> replications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DC68A-4821-4E8C-9989-6810BF94D82E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420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dirty="0" smtClean="0"/>
              <a:t>Monya Baker asked</a:t>
            </a:r>
          </a:p>
        </p:txBody>
      </p:sp>
      <p:sp>
        <p:nvSpPr>
          <p:cNvPr id="1843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7CFF2695-0F71-47B2-8E93-5FD0B5D92BE1}" type="slidenum">
              <a:rPr lang="de-DE" altLang="de-DE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Inbreeding</a:t>
            </a:r>
            <a:r>
              <a:rPr lang="de-CH" baseline="0" dirty="0" smtClean="0"/>
              <a:t> Coefficient &gt;99%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DC68A-4821-4E8C-9989-6810BF94D82E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26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DC68A-4821-4E8C-9989-6810BF94D82E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319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DC68A-4821-4E8C-9989-6810BF94D82E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319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DC68A-4821-4E8C-9989-6810BF94D82E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812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DC68A-4821-4E8C-9989-6810BF94D82E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8128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DC68A-4821-4E8C-9989-6810BF94D82E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678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BBDA-6552-49BC-8131-9E7872F12D28}" type="datetimeFigureOut">
              <a:rPr lang="en-GB" smtClean="0"/>
              <a:pPr/>
              <a:t>03/09/2019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377B-5E36-4E32-BC90-B89855EC9C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731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BBDA-6552-49BC-8131-9E7872F12D28}" type="datetimeFigureOut">
              <a:rPr lang="en-GB" smtClean="0"/>
              <a:pPr/>
              <a:t>03/09/2019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377B-5E36-4E32-BC90-B89855EC9C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343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BBDA-6552-49BC-8131-9E7872F12D28}" type="datetimeFigureOut">
              <a:rPr lang="en-GB" smtClean="0"/>
              <a:pPr/>
              <a:t>03/09/2019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377B-5E36-4E32-BC90-B89855EC9C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771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BBDA-6552-49BC-8131-9E7872F12D28}" type="datetimeFigureOut">
              <a:rPr lang="en-GB" smtClean="0"/>
              <a:pPr/>
              <a:t>03/09/2019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377B-5E36-4E32-BC90-B89855EC9C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897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BBDA-6552-49BC-8131-9E7872F12D28}" type="datetimeFigureOut">
              <a:rPr lang="en-GB" smtClean="0"/>
              <a:pPr/>
              <a:t>03/09/2019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377B-5E36-4E32-BC90-B89855EC9C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350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BBDA-6552-49BC-8131-9E7872F12D28}" type="datetimeFigureOut">
              <a:rPr lang="en-GB" smtClean="0"/>
              <a:pPr/>
              <a:t>03/09/2019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377B-5E36-4E32-BC90-B89855EC9C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827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BBDA-6552-49BC-8131-9E7872F12D28}" type="datetimeFigureOut">
              <a:rPr lang="en-GB" smtClean="0"/>
              <a:pPr/>
              <a:t>03/09/2019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377B-5E36-4E32-BC90-B89855EC9C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698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BBDA-6552-49BC-8131-9E7872F12D28}" type="datetimeFigureOut">
              <a:rPr lang="en-GB" smtClean="0"/>
              <a:pPr/>
              <a:t>03/09/2019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377B-5E36-4E32-BC90-B89855EC9C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216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BBDA-6552-49BC-8131-9E7872F12D28}" type="datetimeFigureOut">
              <a:rPr lang="en-GB" smtClean="0"/>
              <a:pPr/>
              <a:t>03/09/2019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377B-5E36-4E32-BC90-B89855EC9C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941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BBDA-6552-49BC-8131-9E7872F12D28}" type="datetimeFigureOut">
              <a:rPr lang="en-GB" smtClean="0"/>
              <a:pPr/>
              <a:t>03/09/2019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377B-5E36-4E32-BC90-B89855EC9C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902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BBDA-6552-49BC-8131-9E7872F12D28}" type="datetimeFigureOut">
              <a:rPr lang="en-GB" smtClean="0"/>
              <a:pPr/>
              <a:t>03/09/2019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377B-5E36-4E32-BC90-B89855EC9C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559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EBBDA-6552-49BC-8131-9E7872F12D28}" type="datetimeFigureOut">
              <a:rPr lang="en-GB" smtClean="0"/>
              <a:pPr/>
              <a:t>03/09/2019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5377B-5E36-4E32-BC90-B89855EC9C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317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ogle.de/url?sa=i&amp;rct=j&amp;q=&amp;esrc=s&amp;source=images&amp;cd=&amp;ved=2ahUKEwjXvvjZqarkAhUvsaQKHeUMCpcQjRx6BAgBEAQ&amp;url=https://www.unibe.ch/universitaet/organisation/alumni_unibe/downloads/logos/index_ger.html&amp;psig=AOvVaw1dywS6PD4kOBAet5EJ2o3f&amp;ust=1567245259030586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h/url?sa=i&amp;rct=j&amp;q=&amp;esrc=s&amp;source=images&amp;cd=&amp;cad=rja&amp;uact=8&amp;ved=0ahUKEwiNx4zXldrNAhXDXhQKHdHjDU0QjRwIBw&amp;url=http://www.frodo.at/Bayer-Bayer.html&amp;psig=AFQjCNHfJjYAMS823sbz1tQweAjBLtj1KQ&amp;ust=1467734056830433" TargetMode="External"/><Relationship Id="rId5" Type="http://schemas.openxmlformats.org/officeDocument/2006/relationships/image" Target="../media/image5.png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7" Type="http://schemas.openxmlformats.org/officeDocument/2006/relationships/image" Target="../media/image22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tiff"/><Relationship Id="rId5" Type="http://schemas.openxmlformats.org/officeDocument/2006/relationships/image" Target="../media/image26.tiff"/><Relationship Id="rId4" Type="http://schemas.openxmlformats.org/officeDocument/2006/relationships/image" Target="../media/image25.tif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404664"/>
            <a:ext cx="8352928" cy="1752600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Biological variation is more than random noise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8771" y="1558533"/>
            <a:ext cx="217604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2400" dirty="0" smtClean="0"/>
              <a:t>Bernhard Voelkl</a:t>
            </a:r>
          </a:p>
          <a:p>
            <a:pPr algn="ctr"/>
            <a:r>
              <a:rPr lang="de-CH" i="1" dirty="0" smtClean="0"/>
              <a:t>University of Bern</a:t>
            </a:r>
            <a:endParaRPr lang="en-GB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365104"/>
            <a:ext cx="1296144" cy="8996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517232"/>
            <a:ext cx="2232248" cy="685951"/>
          </a:xfrm>
          <a:prstGeom prst="rect">
            <a:avLst/>
          </a:prstGeom>
        </p:spPr>
      </p:pic>
      <p:pic>
        <p:nvPicPr>
          <p:cNvPr id="1028" name="Picture 4" descr="https://www.unibe.ch/e796/e803/e59463/e805/e631076/e631078/e723702/media_service723704/20180913_UniBE_Bild1B_HauptgebaeudeUniBE_VeraKnoepfel_g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65850"/>
            <a:ext cx="6588224" cy="439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uni bern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488" y="2487689"/>
            <a:ext cx="1969512" cy="151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04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Genetics of Mouse </a:t>
            </a:r>
            <a:r>
              <a:rPr lang="en-GB" sz="2000" dirty="0" err="1" smtClean="0"/>
              <a:t>Behavior</a:t>
            </a:r>
            <a:r>
              <a:rPr lang="en-GB" sz="2000" dirty="0" smtClean="0"/>
              <a:t>: Interactions </a:t>
            </a:r>
            <a:r>
              <a:rPr lang="en-GB" sz="2000" dirty="0"/>
              <a:t>with </a:t>
            </a:r>
            <a:r>
              <a:rPr lang="en-GB" sz="2000" dirty="0" smtClean="0"/>
              <a:t>Laboratory Environment</a:t>
            </a:r>
            <a:endParaRPr lang="en-GB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51126"/>
            <a:ext cx="3744416" cy="4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300798" y="2555612"/>
            <a:ext cx="647466" cy="25295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467544" y="1994501"/>
            <a:ext cx="21130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Crabbe et al. 1999,</a:t>
            </a:r>
            <a:r>
              <a:rPr lang="en-GB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6413771" y="2944679"/>
            <a:ext cx="504056" cy="50405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400" b="1" dirty="0" smtClean="0">
                <a:solidFill>
                  <a:schemeClr val="tx1"/>
                </a:solidFill>
              </a:rPr>
              <a:t>2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71110" y="3769433"/>
            <a:ext cx="69563" cy="3273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1717573" y="3101725"/>
            <a:ext cx="71756" cy="9896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2059652" y="3068833"/>
            <a:ext cx="65178" cy="10224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2401728" y="3236582"/>
            <a:ext cx="71757" cy="8613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3431251" y="3835217"/>
            <a:ext cx="61889" cy="259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3077112" y="3651022"/>
            <a:ext cx="73949" cy="4446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2739420" y="3808903"/>
            <a:ext cx="72853" cy="2846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3770041" y="3269473"/>
            <a:ext cx="68466" cy="821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1177757" y="3448735"/>
            <a:ext cx="397030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457725" y="3618130"/>
            <a:ext cx="61889" cy="4756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1804188" y="2644524"/>
            <a:ext cx="64083" cy="144702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2140784" y="2799117"/>
            <a:ext cx="69564" cy="129682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2487247" y="2871479"/>
            <a:ext cx="61890" cy="122884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2823843" y="2887925"/>
            <a:ext cx="64082" cy="121349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3163728" y="2943842"/>
            <a:ext cx="62986" cy="116196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3513482" y="3068832"/>
            <a:ext cx="55310" cy="102820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3856654" y="2966866"/>
            <a:ext cx="60793" cy="112797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>
            <a:off x="1156549" y="2981255"/>
            <a:ext cx="3976885" cy="1149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4932040" y="2990330"/>
            <a:ext cx="0" cy="43867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123284" y="3311067"/>
            <a:ext cx="824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>
                <a:solidFill>
                  <a:schemeClr val="accent1">
                    <a:lumMod val="75000"/>
                  </a:schemeClr>
                </a:solidFill>
              </a:rPr>
              <a:t>Albany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140644" y="2808081"/>
            <a:ext cx="1159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>
                <a:solidFill>
                  <a:srgbClr val="FF0000"/>
                </a:solidFill>
              </a:rPr>
              <a:t>Edmonton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8" name="Subtitle 2"/>
          <p:cNvSpPr txBox="1">
            <a:spLocks/>
          </p:cNvSpPr>
          <p:nvPr/>
        </p:nvSpPr>
        <p:spPr>
          <a:xfrm>
            <a:off x="323528" y="404664"/>
            <a:ext cx="8352928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CH" sz="2800" b="1" dirty="0" smtClean="0">
                <a:solidFill>
                  <a:schemeClr val="accent1">
                    <a:lumMod val="75000"/>
                  </a:schemeClr>
                </a:solidFill>
              </a:rPr>
              <a:t>Lab differences despite standardization</a:t>
            </a:r>
            <a:endParaRPr lang="en-GB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25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Genetics of Mouse </a:t>
            </a:r>
            <a:r>
              <a:rPr lang="en-GB" sz="2000" dirty="0" err="1" smtClean="0"/>
              <a:t>Behavior</a:t>
            </a:r>
            <a:r>
              <a:rPr lang="en-GB" sz="2000" dirty="0" smtClean="0"/>
              <a:t>: Interactions </a:t>
            </a:r>
            <a:r>
              <a:rPr lang="en-GB" sz="2000" dirty="0"/>
              <a:t>with </a:t>
            </a:r>
            <a:r>
              <a:rPr lang="en-GB" sz="2000" dirty="0" smtClean="0"/>
              <a:t>Laboratory Environment</a:t>
            </a:r>
            <a:endParaRPr lang="en-GB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51126"/>
            <a:ext cx="3744416" cy="4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6000" contras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892" t="2590" r="6144" b="47198"/>
          <a:stretch/>
        </p:blipFill>
        <p:spPr bwMode="auto">
          <a:xfrm>
            <a:off x="6300798" y="2148389"/>
            <a:ext cx="1980000" cy="39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020272" y="4509120"/>
            <a:ext cx="170570" cy="5040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596336" y="3501008"/>
            <a:ext cx="187037" cy="151216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304031" y="3040083"/>
            <a:ext cx="172796" cy="197309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7956376" y="3645024"/>
            <a:ext cx="172796" cy="135557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7111781" y="3869741"/>
            <a:ext cx="598440" cy="89140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395667" y="4016045"/>
            <a:ext cx="702259" cy="48280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480212" y="5817966"/>
            <a:ext cx="216024" cy="20332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6520308" y="5241840"/>
            <a:ext cx="175927" cy="1376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7623217" y="2483604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B6D2F2</a:t>
            </a:r>
            <a:endParaRPr lang="en-GB" dirty="0"/>
          </a:p>
        </p:txBody>
      </p:sp>
      <p:sp>
        <p:nvSpPr>
          <p:cNvPr id="25" name="Oval 24"/>
          <p:cNvSpPr/>
          <p:nvPr/>
        </p:nvSpPr>
        <p:spPr>
          <a:xfrm>
            <a:off x="8280412" y="3774601"/>
            <a:ext cx="504056" cy="50405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400" b="1" dirty="0" smtClean="0">
                <a:solidFill>
                  <a:schemeClr val="tx1"/>
                </a:solidFill>
              </a:rPr>
              <a:t>3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2915816" y="2555612"/>
            <a:ext cx="1440160" cy="16418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7" name="Straight Arrow Connector 26"/>
          <p:cNvCxnSpPr>
            <a:stCxn id="24" idx="6"/>
          </p:cNvCxnSpPr>
          <p:nvPr/>
        </p:nvCxnSpPr>
        <p:spPr>
          <a:xfrm>
            <a:off x="4355976" y="3376526"/>
            <a:ext cx="1872208" cy="39807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300798" y="2555612"/>
            <a:ext cx="647466" cy="25295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804248" y="2492896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5HT1B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467544" y="1994501"/>
            <a:ext cx="21130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Crabbe et al. 1999,</a:t>
            </a:r>
            <a:r>
              <a:rPr lang="en-GB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Subtitle 2"/>
          <p:cNvSpPr txBox="1">
            <a:spLocks/>
          </p:cNvSpPr>
          <p:nvPr/>
        </p:nvSpPr>
        <p:spPr>
          <a:xfrm>
            <a:off x="323528" y="404664"/>
            <a:ext cx="8352928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CH" sz="2800" b="1" dirty="0" smtClean="0">
                <a:solidFill>
                  <a:schemeClr val="accent1">
                    <a:lumMod val="75000"/>
                  </a:schemeClr>
                </a:solidFill>
              </a:rPr>
              <a:t>Lab differences despite standardization</a:t>
            </a:r>
            <a:endParaRPr lang="en-GB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2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467544" y="404664"/>
            <a:ext cx="8208912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</a:rPr>
              <a:t>The norm of reaction: an evolutionary concept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268446" y="4188426"/>
            <a:ext cx="364333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1982562" y="2902542"/>
            <a:ext cx="257176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3339885" y="1830972"/>
            <a:ext cx="3357586" cy="2000264"/>
          </a:xfrm>
          <a:custGeom>
            <a:avLst/>
            <a:gdLst>
              <a:gd name="connsiteX0" fmla="*/ 0 w 2265529"/>
              <a:gd name="connsiteY0" fmla="*/ 0 h 1569492"/>
              <a:gd name="connsiteX1" fmla="*/ 655093 w 2265529"/>
              <a:gd name="connsiteY1" fmla="*/ 382137 h 1569492"/>
              <a:gd name="connsiteX2" fmla="*/ 1214651 w 2265529"/>
              <a:gd name="connsiteY2" fmla="*/ 1064525 h 1569492"/>
              <a:gd name="connsiteX3" fmla="*/ 2265529 w 2265529"/>
              <a:gd name="connsiteY3" fmla="*/ 1569492 h 1569492"/>
              <a:gd name="connsiteX4" fmla="*/ 2265529 w 2265529"/>
              <a:gd name="connsiteY4" fmla="*/ 1569492 h 1569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5529" h="1569492">
                <a:moveTo>
                  <a:pt x="0" y="0"/>
                </a:moveTo>
                <a:cubicBezTo>
                  <a:pt x="226325" y="102358"/>
                  <a:pt x="452651" y="204716"/>
                  <a:pt x="655093" y="382137"/>
                </a:cubicBezTo>
                <a:cubicBezTo>
                  <a:pt x="857535" y="559558"/>
                  <a:pt x="946245" y="866633"/>
                  <a:pt x="1214651" y="1064525"/>
                </a:cubicBezTo>
                <a:cubicBezTo>
                  <a:pt x="1483057" y="1262417"/>
                  <a:pt x="2265529" y="1569492"/>
                  <a:pt x="2265529" y="1569492"/>
                </a:cubicBezTo>
                <a:lnTo>
                  <a:pt x="2265529" y="1569492"/>
                </a:ln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5090115" y="3795517"/>
            <a:ext cx="785818" cy="1588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982694" y="3402609"/>
            <a:ext cx="2500331" cy="793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V="1">
            <a:off x="3472453" y="3285924"/>
            <a:ext cx="1800243" cy="206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920933" y="2392068"/>
            <a:ext cx="1432000" cy="29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 rot="16200000">
            <a:off x="1860501" y="2911038"/>
            <a:ext cx="2048412" cy="745575"/>
            <a:chOff x="-942982" y="3857628"/>
            <a:chExt cx="1143008" cy="598623"/>
          </a:xfrm>
          <a:solidFill>
            <a:schemeClr val="accent4">
              <a:lumMod val="75000"/>
            </a:schemeClr>
          </a:solidFill>
        </p:grpSpPr>
        <p:sp>
          <p:nvSpPr>
            <p:cNvPr id="16" name="Freeform 15"/>
            <p:cNvSpPr/>
            <p:nvPr/>
          </p:nvSpPr>
          <p:spPr>
            <a:xfrm>
              <a:off x="-785818" y="3857628"/>
              <a:ext cx="785818" cy="584342"/>
            </a:xfrm>
            <a:custGeom>
              <a:avLst/>
              <a:gdLst>
                <a:gd name="connsiteX0" fmla="*/ 0 w 9009088"/>
                <a:gd name="connsiteY0" fmla="*/ 6550702 h 6550702"/>
                <a:gd name="connsiteX1" fmla="*/ 359764 w 9009088"/>
                <a:gd name="connsiteY1" fmla="*/ 6400800 h 6550702"/>
                <a:gd name="connsiteX2" fmla="*/ 809469 w 9009088"/>
                <a:gd name="connsiteY2" fmla="*/ 6115987 h 6550702"/>
                <a:gd name="connsiteX3" fmla="*/ 1124262 w 9009088"/>
                <a:gd name="connsiteY3" fmla="*/ 5831174 h 6550702"/>
                <a:gd name="connsiteX4" fmla="*/ 1379095 w 9009088"/>
                <a:gd name="connsiteY4" fmla="*/ 5531371 h 6550702"/>
                <a:gd name="connsiteX5" fmla="*/ 1708879 w 9009088"/>
                <a:gd name="connsiteY5" fmla="*/ 5051686 h 6550702"/>
                <a:gd name="connsiteX6" fmla="*/ 1978702 w 9009088"/>
                <a:gd name="connsiteY6" fmla="*/ 4557010 h 6550702"/>
                <a:gd name="connsiteX7" fmla="*/ 2293495 w 9009088"/>
                <a:gd name="connsiteY7" fmla="*/ 3942413 h 6550702"/>
                <a:gd name="connsiteX8" fmla="*/ 2668249 w 9009088"/>
                <a:gd name="connsiteY8" fmla="*/ 2878112 h 6550702"/>
                <a:gd name="connsiteX9" fmla="*/ 2983043 w 9009088"/>
                <a:gd name="connsiteY9" fmla="*/ 1828800 h 6550702"/>
                <a:gd name="connsiteX10" fmla="*/ 3297836 w 9009088"/>
                <a:gd name="connsiteY10" fmla="*/ 1124263 h 6550702"/>
                <a:gd name="connsiteX11" fmla="*/ 3567659 w 9009088"/>
                <a:gd name="connsiteY11" fmla="*/ 599607 h 6550702"/>
                <a:gd name="connsiteX12" fmla="*/ 3777521 w 9009088"/>
                <a:gd name="connsiteY12" fmla="*/ 284813 h 6550702"/>
                <a:gd name="connsiteX13" fmla="*/ 4002374 w 9009088"/>
                <a:gd name="connsiteY13" fmla="*/ 89941 h 6550702"/>
                <a:gd name="connsiteX14" fmla="*/ 4137285 w 9009088"/>
                <a:gd name="connsiteY14" fmla="*/ 14990 h 6550702"/>
                <a:gd name="connsiteX15" fmla="*/ 4302177 w 9009088"/>
                <a:gd name="connsiteY15" fmla="*/ 0 h 6550702"/>
                <a:gd name="connsiteX16" fmla="*/ 4572000 w 9009088"/>
                <a:gd name="connsiteY16" fmla="*/ 104931 h 6550702"/>
                <a:gd name="connsiteX17" fmla="*/ 4706911 w 9009088"/>
                <a:gd name="connsiteY17" fmla="*/ 194872 h 6550702"/>
                <a:gd name="connsiteX18" fmla="*/ 4916774 w 9009088"/>
                <a:gd name="connsiteY18" fmla="*/ 524656 h 6550702"/>
                <a:gd name="connsiteX19" fmla="*/ 5231567 w 9009088"/>
                <a:gd name="connsiteY19" fmla="*/ 1109272 h 6550702"/>
                <a:gd name="connsiteX20" fmla="*/ 5501390 w 9009088"/>
                <a:gd name="connsiteY20" fmla="*/ 1753850 h 6550702"/>
                <a:gd name="connsiteX21" fmla="*/ 5696262 w 9009088"/>
                <a:gd name="connsiteY21" fmla="*/ 2353456 h 6550702"/>
                <a:gd name="connsiteX22" fmla="*/ 5996065 w 9009088"/>
                <a:gd name="connsiteY22" fmla="*/ 3417758 h 6550702"/>
                <a:gd name="connsiteX23" fmla="*/ 6415790 w 9009088"/>
                <a:gd name="connsiteY23" fmla="*/ 4347148 h 6550702"/>
                <a:gd name="connsiteX24" fmla="*/ 6805534 w 9009088"/>
                <a:gd name="connsiteY24" fmla="*/ 4946754 h 6550702"/>
                <a:gd name="connsiteX25" fmla="*/ 7180288 w 9009088"/>
                <a:gd name="connsiteY25" fmla="*/ 5411450 h 6550702"/>
                <a:gd name="connsiteX26" fmla="*/ 7659974 w 9009088"/>
                <a:gd name="connsiteY26" fmla="*/ 5876145 h 6550702"/>
                <a:gd name="connsiteX27" fmla="*/ 8304551 w 9009088"/>
                <a:gd name="connsiteY27" fmla="*/ 6280879 h 6550702"/>
                <a:gd name="connsiteX28" fmla="*/ 8649325 w 9009088"/>
                <a:gd name="connsiteY28" fmla="*/ 6430781 h 6550702"/>
                <a:gd name="connsiteX29" fmla="*/ 9009088 w 9009088"/>
                <a:gd name="connsiteY29" fmla="*/ 6535712 h 6550702"/>
                <a:gd name="connsiteX30" fmla="*/ 0 w 9009088"/>
                <a:gd name="connsiteY30" fmla="*/ 6550702 h 6550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09088" h="6550702">
                  <a:moveTo>
                    <a:pt x="0" y="6550702"/>
                  </a:moveTo>
                  <a:lnTo>
                    <a:pt x="359764" y="6400800"/>
                  </a:lnTo>
                  <a:lnTo>
                    <a:pt x="809469" y="6115987"/>
                  </a:lnTo>
                  <a:lnTo>
                    <a:pt x="1124262" y="5831174"/>
                  </a:lnTo>
                  <a:lnTo>
                    <a:pt x="1379095" y="5531371"/>
                  </a:lnTo>
                  <a:lnTo>
                    <a:pt x="1708879" y="5051686"/>
                  </a:lnTo>
                  <a:lnTo>
                    <a:pt x="1978702" y="4557010"/>
                  </a:lnTo>
                  <a:lnTo>
                    <a:pt x="2293495" y="3942413"/>
                  </a:lnTo>
                  <a:lnTo>
                    <a:pt x="2668249" y="2878112"/>
                  </a:lnTo>
                  <a:lnTo>
                    <a:pt x="2983043" y="1828800"/>
                  </a:lnTo>
                  <a:lnTo>
                    <a:pt x="3297836" y="1124263"/>
                  </a:lnTo>
                  <a:lnTo>
                    <a:pt x="3567659" y="599607"/>
                  </a:lnTo>
                  <a:lnTo>
                    <a:pt x="3777521" y="284813"/>
                  </a:lnTo>
                  <a:lnTo>
                    <a:pt x="4002374" y="89941"/>
                  </a:lnTo>
                  <a:cubicBezTo>
                    <a:pt x="4126532" y="12342"/>
                    <a:pt x="4075156" y="14990"/>
                    <a:pt x="4137285" y="14990"/>
                  </a:cubicBezTo>
                  <a:lnTo>
                    <a:pt x="4302177" y="0"/>
                  </a:lnTo>
                  <a:lnTo>
                    <a:pt x="4572000" y="104931"/>
                  </a:lnTo>
                  <a:lnTo>
                    <a:pt x="4706911" y="194872"/>
                  </a:lnTo>
                  <a:lnTo>
                    <a:pt x="4916774" y="524656"/>
                  </a:lnTo>
                  <a:lnTo>
                    <a:pt x="5231567" y="1109272"/>
                  </a:lnTo>
                  <a:lnTo>
                    <a:pt x="5501390" y="1753850"/>
                  </a:lnTo>
                  <a:lnTo>
                    <a:pt x="5696262" y="2353456"/>
                  </a:lnTo>
                  <a:lnTo>
                    <a:pt x="5996065" y="3417758"/>
                  </a:lnTo>
                  <a:lnTo>
                    <a:pt x="6415790" y="4347148"/>
                  </a:lnTo>
                  <a:lnTo>
                    <a:pt x="6805534" y="4946754"/>
                  </a:lnTo>
                  <a:lnTo>
                    <a:pt x="7180288" y="5411450"/>
                  </a:lnTo>
                  <a:lnTo>
                    <a:pt x="7659974" y="5876145"/>
                  </a:lnTo>
                  <a:lnTo>
                    <a:pt x="8304551" y="6280879"/>
                  </a:lnTo>
                  <a:lnTo>
                    <a:pt x="8649325" y="6430781"/>
                  </a:lnTo>
                  <a:lnTo>
                    <a:pt x="9009088" y="6535712"/>
                  </a:lnTo>
                  <a:lnTo>
                    <a:pt x="0" y="6550702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-942982" y="4454663"/>
              <a:ext cx="1143008" cy="1588"/>
            </a:xfrm>
            <a:prstGeom prst="lin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16200000">
            <a:off x="1903365" y="1873994"/>
            <a:ext cx="1883464" cy="817013"/>
            <a:chOff x="-942982" y="3857628"/>
            <a:chExt cx="1143008" cy="598623"/>
          </a:xfrm>
        </p:grpSpPr>
        <p:sp>
          <p:nvSpPr>
            <p:cNvPr id="19" name="Freeform 18"/>
            <p:cNvSpPr/>
            <p:nvPr/>
          </p:nvSpPr>
          <p:spPr>
            <a:xfrm>
              <a:off x="-785818" y="3857628"/>
              <a:ext cx="785818" cy="584342"/>
            </a:xfrm>
            <a:custGeom>
              <a:avLst/>
              <a:gdLst>
                <a:gd name="connsiteX0" fmla="*/ 0 w 9009088"/>
                <a:gd name="connsiteY0" fmla="*/ 6550702 h 6550702"/>
                <a:gd name="connsiteX1" fmla="*/ 359764 w 9009088"/>
                <a:gd name="connsiteY1" fmla="*/ 6400800 h 6550702"/>
                <a:gd name="connsiteX2" fmla="*/ 809469 w 9009088"/>
                <a:gd name="connsiteY2" fmla="*/ 6115987 h 6550702"/>
                <a:gd name="connsiteX3" fmla="*/ 1124262 w 9009088"/>
                <a:gd name="connsiteY3" fmla="*/ 5831174 h 6550702"/>
                <a:gd name="connsiteX4" fmla="*/ 1379095 w 9009088"/>
                <a:gd name="connsiteY4" fmla="*/ 5531371 h 6550702"/>
                <a:gd name="connsiteX5" fmla="*/ 1708879 w 9009088"/>
                <a:gd name="connsiteY5" fmla="*/ 5051686 h 6550702"/>
                <a:gd name="connsiteX6" fmla="*/ 1978702 w 9009088"/>
                <a:gd name="connsiteY6" fmla="*/ 4557010 h 6550702"/>
                <a:gd name="connsiteX7" fmla="*/ 2293495 w 9009088"/>
                <a:gd name="connsiteY7" fmla="*/ 3942413 h 6550702"/>
                <a:gd name="connsiteX8" fmla="*/ 2668249 w 9009088"/>
                <a:gd name="connsiteY8" fmla="*/ 2878112 h 6550702"/>
                <a:gd name="connsiteX9" fmla="*/ 2983043 w 9009088"/>
                <a:gd name="connsiteY9" fmla="*/ 1828800 h 6550702"/>
                <a:gd name="connsiteX10" fmla="*/ 3297836 w 9009088"/>
                <a:gd name="connsiteY10" fmla="*/ 1124263 h 6550702"/>
                <a:gd name="connsiteX11" fmla="*/ 3567659 w 9009088"/>
                <a:gd name="connsiteY11" fmla="*/ 599607 h 6550702"/>
                <a:gd name="connsiteX12" fmla="*/ 3777521 w 9009088"/>
                <a:gd name="connsiteY12" fmla="*/ 284813 h 6550702"/>
                <a:gd name="connsiteX13" fmla="*/ 4002374 w 9009088"/>
                <a:gd name="connsiteY13" fmla="*/ 89941 h 6550702"/>
                <a:gd name="connsiteX14" fmla="*/ 4137285 w 9009088"/>
                <a:gd name="connsiteY14" fmla="*/ 14990 h 6550702"/>
                <a:gd name="connsiteX15" fmla="*/ 4302177 w 9009088"/>
                <a:gd name="connsiteY15" fmla="*/ 0 h 6550702"/>
                <a:gd name="connsiteX16" fmla="*/ 4572000 w 9009088"/>
                <a:gd name="connsiteY16" fmla="*/ 104931 h 6550702"/>
                <a:gd name="connsiteX17" fmla="*/ 4706911 w 9009088"/>
                <a:gd name="connsiteY17" fmla="*/ 194872 h 6550702"/>
                <a:gd name="connsiteX18" fmla="*/ 4916774 w 9009088"/>
                <a:gd name="connsiteY18" fmla="*/ 524656 h 6550702"/>
                <a:gd name="connsiteX19" fmla="*/ 5231567 w 9009088"/>
                <a:gd name="connsiteY19" fmla="*/ 1109272 h 6550702"/>
                <a:gd name="connsiteX20" fmla="*/ 5501390 w 9009088"/>
                <a:gd name="connsiteY20" fmla="*/ 1753850 h 6550702"/>
                <a:gd name="connsiteX21" fmla="*/ 5696262 w 9009088"/>
                <a:gd name="connsiteY21" fmla="*/ 2353456 h 6550702"/>
                <a:gd name="connsiteX22" fmla="*/ 5996065 w 9009088"/>
                <a:gd name="connsiteY22" fmla="*/ 3417758 h 6550702"/>
                <a:gd name="connsiteX23" fmla="*/ 6415790 w 9009088"/>
                <a:gd name="connsiteY23" fmla="*/ 4347148 h 6550702"/>
                <a:gd name="connsiteX24" fmla="*/ 6805534 w 9009088"/>
                <a:gd name="connsiteY24" fmla="*/ 4946754 h 6550702"/>
                <a:gd name="connsiteX25" fmla="*/ 7180288 w 9009088"/>
                <a:gd name="connsiteY25" fmla="*/ 5411450 h 6550702"/>
                <a:gd name="connsiteX26" fmla="*/ 7659974 w 9009088"/>
                <a:gd name="connsiteY26" fmla="*/ 5876145 h 6550702"/>
                <a:gd name="connsiteX27" fmla="*/ 8304551 w 9009088"/>
                <a:gd name="connsiteY27" fmla="*/ 6280879 h 6550702"/>
                <a:gd name="connsiteX28" fmla="*/ 8649325 w 9009088"/>
                <a:gd name="connsiteY28" fmla="*/ 6430781 h 6550702"/>
                <a:gd name="connsiteX29" fmla="*/ 9009088 w 9009088"/>
                <a:gd name="connsiteY29" fmla="*/ 6535712 h 6550702"/>
                <a:gd name="connsiteX30" fmla="*/ 0 w 9009088"/>
                <a:gd name="connsiteY30" fmla="*/ 6550702 h 6550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09088" h="6550702">
                  <a:moveTo>
                    <a:pt x="0" y="6550702"/>
                  </a:moveTo>
                  <a:lnTo>
                    <a:pt x="359764" y="6400800"/>
                  </a:lnTo>
                  <a:lnTo>
                    <a:pt x="809469" y="6115987"/>
                  </a:lnTo>
                  <a:lnTo>
                    <a:pt x="1124262" y="5831174"/>
                  </a:lnTo>
                  <a:lnTo>
                    <a:pt x="1379095" y="5531371"/>
                  </a:lnTo>
                  <a:lnTo>
                    <a:pt x="1708879" y="5051686"/>
                  </a:lnTo>
                  <a:lnTo>
                    <a:pt x="1978702" y="4557010"/>
                  </a:lnTo>
                  <a:lnTo>
                    <a:pt x="2293495" y="3942413"/>
                  </a:lnTo>
                  <a:lnTo>
                    <a:pt x="2668249" y="2878112"/>
                  </a:lnTo>
                  <a:lnTo>
                    <a:pt x="2983043" y="1828800"/>
                  </a:lnTo>
                  <a:lnTo>
                    <a:pt x="3297836" y="1124263"/>
                  </a:lnTo>
                  <a:lnTo>
                    <a:pt x="3567659" y="599607"/>
                  </a:lnTo>
                  <a:lnTo>
                    <a:pt x="3777521" y="284813"/>
                  </a:lnTo>
                  <a:lnTo>
                    <a:pt x="4002374" y="89941"/>
                  </a:lnTo>
                  <a:cubicBezTo>
                    <a:pt x="4126532" y="12342"/>
                    <a:pt x="4075156" y="14990"/>
                    <a:pt x="4137285" y="14990"/>
                  </a:cubicBezTo>
                  <a:lnTo>
                    <a:pt x="4302177" y="0"/>
                  </a:lnTo>
                  <a:lnTo>
                    <a:pt x="4572000" y="104931"/>
                  </a:lnTo>
                  <a:lnTo>
                    <a:pt x="4706911" y="194872"/>
                  </a:lnTo>
                  <a:lnTo>
                    <a:pt x="4916774" y="524656"/>
                  </a:lnTo>
                  <a:lnTo>
                    <a:pt x="5231567" y="1109272"/>
                  </a:lnTo>
                  <a:lnTo>
                    <a:pt x="5501390" y="1753850"/>
                  </a:lnTo>
                  <a:lnTo>
                    <a:pt x="5696262" y="2353456"/>
                  </a:lnTo>
                  <a:lnTo>
                    <a:pt x="5996065" y="3417758"/>
                  </a:lnTo>
                  <a:lnTo>
                    <a:pt x="6415790" y="4347148"/>
                  </a:lnTo>
                  <a:lnTo>
                    <a:pt x="6805534" y="4946754"/>
                  </a:lnTo>
                  <a:lnTo>
                    <a:pt x="7180288" y="5411450"/>
                  </a:lnTo>
                  <a:lnTo>
                    <a:pt x="7659974" y="5876145"/>
                  </a:lnTo>
                  <a:lnTo>
                    <a:pt x="8304551" y="6280879"/>
                  </a:lnTo>
                  <a:lnTo>
                    <a:pt x="8649325" y="6430781"/>
                  </a:lnTo>
                  <a:lnTo>
                    <a:pt x="9009088" y="6535712"/>
                  </a:lnTo>
                  <a:lnTo>
                    <a:pt x="0" y="655070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-942982" y="4454663"/>
              <a:ext cx="1143008" cy="1588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2339752" y="1616658"/>
            <a:ext cx="598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Trait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3671424" y="4259864"/>
            <a:ext cx="2762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Environmental parameter X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3268446" y="2331038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E(Y)</a:t>
            </a:r>
            <a:r>
              <a:rPr lang="en-GB" baseline="-25000" dirty="0" smtClean="0"/>
              <a:t>X1</a:t>
            </a:r>
            <a:endParaRPr lang="en-GB" baseline="-25000" dirty="0"/>
          </a:p>
        </p:txBody>
      </p:sp>
      <p:sp>
        <p:nvSpPr>
          <p:cNvPr id="24" name="TextBox 23"/>
          <p:cNvSpPr txBox="1"/>
          <p:nvPr/>
        </p:nvSpPr>
        <p:spPr>
          <a:xfrm>
            <a:off x="3268446" y="3419708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E(Y)</a:t>
            </a:r>
            <a:r>
              <a:rPr lang="en-GB" baseline="-25000" dirty="0" smtClean="0"/>
              <a:t>X2</a:t>
            </a:r>
            <a:endParaRPr lang="en-GB" baseline="-25000" dirty="0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3402688" y="1711726"/>
            <a:ext cx="3257544" cy="757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Norm of reaction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5767177" y="2700370"/>
            <a:ext cx="936104" cy="688745"/>
            <a:chOff x="3779912" y="5823152"/>
            <a:chExt cx="936104" cy="688745"/>
          </a:xfrm>
        </p:grpSpPr>
        <p:sp>
          <p:nvSpPr>
            <p:cNvPr id="48" name="Freeform 47"/>
            <p:cNvSpPr/>
            <p:nvPr/>
          </p:nvSpPr>
          <p:spPr>
            <a:xfrm>
              <a:off x="3779912" y="5823152"/>
              <a:ext cx="936104" cy="688745"/>
            </a:xfrm>
            <a:custGeom>
              <a:avLst/>
              <a:gdLst>
                <a:gd name="connsiteX0" fmla="*/ 707939 w 6362802"/>
                <a:gd name="connsiteY0" fmla="*/ 2003181 h 4447406"/>
                <a:gd name="connsiteX1" fmla="*/ 769647 w 6362802"/>
                <a:gd name="connsiteY1" fmla="*/ 1728300 h 4447406"/>
                <a:gd name="connsiteX2" fmla="*/ 932331 w 6362802"/>
                <a:gd name="connsiteY2" fmla="*/ 1358052 h 4447406"/>
                <a:gd name="connsiteX3" fmla="*/ 1106236 w 6362802"/>
                <a:gd name="connsiteY3" fmla="*/ 1105610 h 4447406"/>
                <a:gd name="connsiteX4" fmla="*/ 1386726 w 6362802"/>
                <a:gd name="connsiteY4" fmla="*/ 909267 h 4447406"/>
                <a:gd name="connsiteX5" fmla="*/ 1717706 w 6362802"/>
                <a:gd name="connsiteY5" fmla="*/ 825120 h 4447406"/>
                <a:gd name="connsiteX6" fmla="*/ 2099173 w 6362802"/>
                <a:gd name="connsiteY6" fmla="*/ 769021 h 4447406"/>
                <a:gd name="connsiteX7" fmla="*/ 2514299 w 6362802"/>
                <a:gd name="connsiteY7" fmla="*/ 735363 h 4447406"/>
                <a:gd name="connsiteX8" fmla="*/ 2834059 w 6362802"/>
                <a:gd name="connsiteY8" fmla="*/ 740972 h 4447406"/>
                <a:gd name="connsiteX9" fmla="*/ 3305284 w 6362802"/>
                <a:gd name="connsiteY9" fmla="*/ 763412 h 4447406"/>
                <a:gd name="connsiteX10" fmla="*/ 3563335 w 6362802"/>
                <a:gd name="connsiteY10" fmla="*/ 797071 h 4447406"/>
                <a:gd name="connsiteX11" fmla="*/ 3748459 w 6362802"/>
                <a:gd name="connsiteY11" fmla="*/ 808290 h 4447406"/>
                <a:gd name="connsiteX12" fmla="*/ 3770898 w 6362802"/>
                <a:gd name="connsiteY12" fmla="*/ 808290 h 4447406"/>
                <a:gd name="connsiteX13" fmla="*/ 3776508 w 6362802"/>
                <a:gd name="connsiteY13" fmla="*/ 752192 h 4447406"/>
                <a:gd name="connsiteX14" fmla="*/ 3804557 w 6362802"/>
                <a:gd name="connsiteY14" fmla="*/ 611947 h 4447406"/>
                <a:gd name="connsiteX15" fmla="*/ 3911144 w 6362802"/>
                <a:gd name="connsiteY15" fmla="*/ 438042 h 4447406"/>
                <a:gd name="connsiteX16" fmla="*/ 4028950 w 6362802"/>
                <a:gd name="connsiteY16" fmla="*/ 348285 h 4447406"/>
                <a:gd name="connsiteX17" fmla="*/ 4157976 w 6362802"/>
                <a:gd name="connsiteY17" fmla="*/ 320236 h 4447406"/>
                <a:gd name="connsiteX18" fmla="*/ 4275782 w 6362802"/>
                <a:gd name="connsiteY18" fmla="*/ 331456 h 4447406"/>
                <a:gd name="connsiteX19" fmla="*/ 4416027 w 6362802"/>
                <a:gd name="connsiteY19" fmla="*/ 393164 h 4447406"/>
                <a:gd name="connsiteX20" fmla="*/ 4466515 w 6362802"/>
                <a:gd name="connsiteY20" fmla="*/ 471701 h 4447406"/>
                <a:gd name="connsiteX21" fmla="*/ 4494564 w 6362802"/>
                <a:gd name="connsiteY21" fmla="*/ 522190 h 4447406"/>
                <a:gd name="connsiteX22" fmla="*/ 4505784 w 6362802"/>
                <a:gd name="connsiteY22" fmla="*/ 510970 h 4447406"/>
                <a:gd name="connsiteX23" fmla="*/ 4595541 w 6362802"/>
                <a:gd name="connsiteY23" fmla="*/ 466091 h 4447406"/>
                <a:gd name="connsiteX24" fmla="*/ 4702128 w 6362802"/>
                <a:gd name="connsiteY24" fmla="*/ 449262 h 4447406"/>
                <a:gd name="connsiteX25" fmla="*/ 4791885 w 6362802"/>
                <a:gd name="connsiteY25" fmla="*/ 460482 h 4447406"/>
                <a:gd name="connsiteX26" fmla="*/ 4808714 w 6362802"/>
                <a:gd name="connsiteY26" fmla="*/ 466091 h 4447406"/>
                <a:gd name="connsiteX27" fmla="*/ 4814324 w 6362802"/>
                <a:gd name="connsiteY27" fmla="*/ 449262 h 4447406"/>
                <a:gd name="connsiteX28" fmla="*/ 4786275 w 6362802"/>
                <a:gd name="connsiteY28" fmla="*/ 303407 h 4447406"/>
                <a:gd name="connsiteX29" fmla="*/ 4808714 w 6362802"/>
                <a:gd name="connsiteY29" fmla="*/ 163161 h 4447406"/>
                <a:gd name="connsiteX30" fmla="*/ 4909691 w 6362802"/>
                <a:gd name="connsiteY30" fmla="*/ 34136 h 4447406"/>
                <a:gd name="connsiteX31" fmla="*/ 5083595 w 6362802"/>
                <a:gd name="connsiteY31" fmla="*/ 477 h 4447406"/>
                <a:gd name="connsiteX32" fmla="*/ 5218231 w 6362802"/>
                <a:gd name="connsiteY32" fmla="*/ 50965 h 4447406"/>
                <a:gd name="connsiteX33" fmla="*/ 5324817 w 6362802"/>
                <a:gd name="connsiteY33" fmla="*/ 163161 h 4447406"/>
                <a:gd name="connsiteX34" fmla="*/ 5358476 w 6362802"/>
                <a:gd name="connsiteY34" fmla="*/ 297797 h 4447406"/>
                <a:gd name="connsiteX35" fmla="*/ 5369696 w 6362802"/>
                <a:gd name="connsiteY35" fmla="*/ 387554 h 4447406"/>
                <a:gd name="connsiteX36" fmla="*/ 5352866 w 6362802"/>
                <a:gd name="connsiteY36" fmla="*/ 516580 h 4447406"/>
                <a:gd name="connsiteX37" fmla="*/ 5319207 w 6362802"/>
                <a:gd name="connsiteY37" fmla="*/ 583898 h 4447406"/>
                <a:gd name="connsiteX38" fmla="*/ 5274329 w 6362802"/>
                <a:gd name="connsiteY38" fmla="*/ 679264 h 4447406"/>
                <a:gd name="connsiteX39" fmla="*/ 5291158 w 6362802"/>
                <a:gd name="connsiteY39" fmla="*/ 690484 h 4447406"/>
                <a:gd name="connsiteX40" fmla="*/ 5459453 w 6362802"/>
                <a:gd name="connsiteY40" fmla="*/ 847559 h 4447406"/>
                <a:gd name="connsiteX41" fmla="*/ 5661406 w 6362802"/>
                <a:gd name="connsiteY41" fmla="*/ 1038293 h 4447406"/>
                <a:gd name="connsiteX42" fmla="*/ 5891409 w 6362802"/>
                <a:gd name="connsiteY42" fmla="*/ 1268295 h 4447406"/>
                <a:gd name="connsiteX43" fmla="*/ 6059703 w 6362802"/>
                <a:gd name="connsiteY43" fmla="*/ 1487078 h 4447406"/>
                <a:gd name="connsiteX44" fmla="*/ 6244827 w 6362802"/>
                <a:gd name="connsiteY44" fmla="*/ 1761959 h 4447406"/>
                <a:gd name="connsiteX45" fmla="*/ 6323364 w 6362802"/>
                <a:gd name="connsiteY45" fmla="*/ 1913424 h 4447406"/>
                <a:gd name="connsiteX46" fmla="*/ 6362633 w 6362802"/>
                <a:gd name="connsiteY46" fmla="*/ 2031230 h 4447406"/>
                <a:gd name="connsiteX47" fmla="*/ 6328974 w 6362802"/>
                <a:gd name="connsiteY47" fmla="*/ 2076109 h 4447406"/>
                <a:gd name="connsiteX48" fmla="*/ 6166290 w 6362802"/>
                <a:gd name="connsiteY48" fmla="*/ 2205134 h 4447406"/>
                <a:gd name="connsiteX49" fmla="*/ 6009215 w 6362802"/>
                <a:gd name="connsiteY49" fmla="*/ 2233183 h 4447406"/>
                <a:gd name="connsiteX50" fmla="*/ 5829701 w 6362802"/>
                <a:gd name="connsiteY50" fmla="*/ 2244403 h 4447406"/>
                <a:gd name="connsiteX51" fmla="*/ 5751163 w 6362802"/>
                <a:gd name="connsiteY51" fmla="*/ 2221964 h 4447406"/>
                <a:gd name="connsiteX52" fmla="*/ 5796042 w 6362802"/>
                <a:gd name="connsiteY52" fmla="*/ 2255623 h 4447406"/>
                <a:gd name="connsiteX53" fmla="*/ 5633357 w 6362802"/>
                <a:gd name="connsiteY53" fmla="*/ 2311721 h 4447406"/>
                <a:gd name="connsiteX54" fmla="*/ 5481892 w 6362802"/>
                <a:gd name="connsiteY54" fmla="*/ 2278062 h 4447406"/>
                <a:gd name="connsiteX55" fmla="*/ 5251890 w 6362802"/>
                <a:gd name="connsiteY55" fmla="*/ 2227574 h 4447406"/>
                <a:gd name="connsiteX56" fmla="*/ 5094815 w 6362802"/>
                <a:gd name="connsiteY56" fmla="*/ 2193915 h 4447406"/>
                <a:gd name="connsiteX57" fmla="*/ 4943350 w 6362802"/>
                <a:gd name="connsiteY57" fmla="*/ 2199525 h 4447406"/>
                <a:gd name="connsiteX58" fmla="*/ 4808714 w 6362802"/>
                <a:gd name="connsiteY58" fmla="*/ 2210744 h 4447406"/>
                <a:gd name="connsiteX59" fmla="*/ 4668469 w 6362802"/>
                <a:gd name="connsiteY59" fmla="*/ 2272452 h 4447406"/>
                <a:gd name="connsiteX60" fmla="*/ 4646030 w 6362802"/>
                <a:gd name="connsiteY60" fmla="*/ 2278062 h 4447406"/>
                <a:gd name="connsiteX61" fmla="*/ 4741396 w 6362802"/>
                <a:gd name="connsiteY61" fmla="*/ 2395868 h 4447406"/>
                <a:gd name="connsiteX62" fmla="*/ 4920910 w 6362802"/>
                <a:gd name="connsiteY62" fmla="*/ 2508064 h 4447406"/>
                <a:gd name="connsiteX63" fmla="*/ 5150913 w 6362802"/>
                <a:gd name="connsiteY63" fmla="*/ 2597821 h 4447406"/>
                <a:gd name="connsiteX64" fmla="*/ 5307988 w 6362802"/>
                <a:gd name="connsiteY64" fmla="*/ 2625871 h 4447406"/>
                <a:gd name="connsiteX65" fmla="*/ 5364086 w 6362802"/>
                <a:gd name="connsiteY65" fmla="*/ 2687579 h 4447406"/>
                <a:gd name="connsiteX66" fmla="*/ 5100425 w 6362802"/>
                <a:gd name="connsiteY66" fmla="*/ 2760506 h 4447406"/>
                <a:gd name="connsiteX67" fmla="*/ 4847983 w 6362802"/>
                <a:gd name="connsiteY67" fmla="*/ 2760506 h 4447406"/>
                <a:gd name="connsiteX68" fmla="*/ 4707737 w 6362802"/>
                <a:gd name="connsiteY68" fmla="*/ 2710018 h 4447406"/>
                <a:gd name="connsiteX69" fmla="*/ 4651639 w 6362802"/>
                <a:gd name="connsiteY69" fmla="*/ 2653920 h 4447406"/>
                <a:gd name="connsiteX70" fmla="*/ 4455296 w 6362802"/>
                <a:gd name="connsiteY70" fmla="*/ 2564163 h 4447406"/>
                <a:gd name="connsiteX71" fmla="*/ 4275782 w 6362802"/>
                <a:gd name="connsiteY71" fmla="*/ 2485625 h 4447406"/>
                <a:gd name="connsiteX72" fmla="*/ 4258952 w 6362802"/>
                <a:gd name="connsiteY72" fmla="*/ 2480015 h 4447406"/>
                <a:gd name="connsiteX73" fmla="*/ 4079438 w 6362802"/>
                <a:gd name="connsiteY73" fmla="*/ 2513674 h 4447406"/>
                <a:gd name="connsiteX74" fmla="*/ 3978461 w 6362802"/>
                <a:gd name="connsiteY74" fmla="*/ 2603431 h 4447406"/>
                <a:gd name="connsiteX75" fmla="*/ 3989681 w 6362802"/>
                <a:gd name="connsiteY75" fmla="*/ 2620261 h 4447406"/>
                <a:gd name="connsiteX76" fmla="*/ 4096268 w 6362802"/>
                <a:gd name="connsiteY76" fmla="*/ 2805385 h 4447406"/>
                <a:gd name="connsiteX77" fmla="*/ 4303831 w 6362802"/>
                <a:gd name="connsiteY77" fmla="*/ 2968069 h 4447406"/>
                <a:gd name="connsiteX78" fmla="*/ 4416027 w 6362802"/>
                <a:gd name="connsiteY78" fmla="*/ 3001728 h 4447406"/>
                <a:gd name="connsiteX79" fmla="*/ 4629200 w 6362802"/>
                <a:gd name="connsiteY79" fmla="*/ 3052217 h 4447406"/>
                <a:gd name="connsiteX80" fmla="*/ 4679688 w 6362802"/>
                <a:gd name="connsiteY80" fmla="*/ 3102705 h 4447406"/>
                <a:gd name="connsiteX81" fmla="*/ 4702128 w 6362802"/>
                <a:gd name="connsiteY81" fmla="*/ 3125144 h 4447406"/>
                <a:gd name="connsiteX82" fmla="*/ 4477735 w 6362802"/>
                <a:gd name="connsiteY82" fmla="*/ 3198072 h 4447406"/>
                <a:gd name="connsiteX83" fmla="*/ 4421637 w 6362802"/>
                <a:gd name="connsiteY83" fmla="*/ 3214901 h 4447406"/>
                <a:gd name="connsiteX84" fmla="*/ 4253342 w 6362802"/>
                <a:gd name="connsiteY84" fmla="*/ 3192462 h 4447406"/>
                <a:gd name="connsiteX85" fmla="*/ 4180415 w 6362802"/>
                <a:gd name="connsiteY85" fmla="*/ 3198072 h 4447406"/>
                <a:gd name="connsiteX86" fmla="*/ 4096268 w 6362802"/>
                <a:gd name="connsiteY86" fmla="*/ 3164413 h 4447406"/>
                <a:gd name="connsiteX87" fmla="*/ 4056999 w 6362802"/>
                <a:gd name="connsiteY87" fmla="*/ 3125144 h 4447406"/>
                <a:gd name="connsiteX88" fmla="*/ 3787728 w 6362802"/>
                <a:gd name="connsiteY88" fmla="*/ 2990509 h 4447406"/>
                <a:gd name="connsiteX89" fmla="*/ 3467968 w 6362802"/>
                <a:gd name="connsiteY89" fmla="*/ 2867093 h 4447406"/>
                <a:gd name="connsiteX90" fmla="*/ 3344552 w 6362802"/>
                <a:gd name="connsiteY90" fmla="*/ 2827824 h 4447406"/>
                <a:gd name="connsiteX91" fmla="*/ 3103330 w 6362802"/>
                <a:gd name="connsiteY91" fmla="*/ 2872702 h 4447406"/>
                <a:gd name="connsiteX92" fmla="*/ 2806010 w 6362802"/>
                <a:gd name="connsiteY92" fmla="*/ 2867093 h 4447406"/>
                <a:gd name="connsiteX93" fmla="*/ 2559178 w 6362802"/>
                <a:gd name="connsiteY93" fmla="*/ 2867093 h 4447406"/>
                <a:gd name="connsiteX94" fmla="*/ 2228199 w 6362802"/>
                <a:gd name="connsiteY94" fmla="*/ 2816604 h 4447406"/>
                <a:gd name="connsiteX95" fmla="*/ 2245028 w 6362802"/>
                <a:gd name="connsiteY95" fmla="*/ 2833434 h 4447406"/>
                <a:gd name="connsiteX96" fmla="*/ 2351615 w 6362802"/>
                <a:gd name="connsiteY96" fmla="*/ 2883922 h 4447406"/>
                <a:gd name="connsiteX97" fmla="*/ 2441372 w 6362802"/>
                <a:gd name="connsiteY97" fmla="*/ 2968069 h 4447406"/>
                <a:gd name="connsiteX98" fmla="*/ 2491860 w 6362802"/>
                <a:gd name="connsiteY98" fmla="*/ 3074656 h 4447406"/>
                <a:gd name="connsiteX99" fmla="*/ 2525519 w 6362802"/>
                <a:gd name="connsiteY99" fmla="*/ 3158803 h 4447406"/>
                <a:gd name="connsiteX100" fmla="*/ 2435762 w 6362802"/>
                <a:gd name="connsiteY100" fmla="*/ 3181242 h 4447406"/>
                <a:gd name="connsiteX101" fmla="*/ 2362834 w 6362802"/>
                <a:gd name="connsiteY101" fmla="*/ 3181242 h 4447406"/>
                <a:gd name="connsiteX102" fmla="*/ 1891610 w 6362802"/>
                <a:gd name="connsiteY102" fmla="*/ 3181242 h 4447406"/>
                <a:gd name="connsiteX103" fmla="*/ 1364287 w 6362802"/>
                <a:gd name="connsiteY103" fmla="*/ 3141974 h 4447406"/>
                <a:gd name="connsiteX104" fmla="*/ 988430 w 6362802"/>
                <a:gd name="connsiteY104" fmla="*/ 3091485 h 4447406"/>
                <a:gd name="connsiteX105" fmla="*/ 853794 w 6362802"/>
                <a:gd name="connsiteY105" fmla="*/ 3012948 h 4447406"/>
                <a:gd name="connsiteX106" fmla="*/ 808915 w 6362802"/>
                <a:gd name="connsiteY106" fmla="*/ 2951240 h 4447406"/>
                <a:gd name="connsiteX107" fmla="*/ 797696 w 6362802"/>
                <a:gd name="connsiteY107" fmla="*/ 2900752 h 4447406"/>
                <a:gd name="connsiteX108" fmla="*/ 859404 w 6362802"/>
                <a:gd name="connsiteY108" fmla="*/ 2855873 h 4447406"/>
                <a:gd name="connsiteX109" fmla="*/ 1061357 w 6362802"/>
                <a:gd name="connsiteY109" fmla="*/ 2760506 h 4447406"/>
                <a:gd name="connsiteX110" fmla="*/ 1095016 w 6362802"/>
                <a:gd name="connsiteY110" fmla="*/ 2754896 h 4447406"/>
                <a:gd name="connsiteX111" fmla="*/ 988430 w 6362802"/>
                <a:gd name="connsiteY111" fmla="*/ 2687579 h 4447406"/>
                <a:gd name="connsiteX112" fmla="*/ 898672 w 6362802"/>
                <a:gd name="connsiteY112" fmla="*/ 2580992 h 4447406"/>
                <a:gd name="connsiteX113" fmla="*/ 769647 w 6362802"/>
                <a:gd name="connsiteY113" fmla="*/ 2390258 h 4447406"/>
                <a:gd name="connsiteX114" fmla="*/ 747207 w 6362802"/>
                <a:gd name="connsiteY114" fmla="*/ 2317331 h 4447406"/>
                <a:gd name="connsiteX115" fmla="*/ 657450 w 6362802"/>
                <a:gd name="connsiteY115" fmla="*/ 2350990 h 4447406"/>
                <a:gd name="connsiteX116" fmla="*/ 393789 w 6362802"/>
                <a:gd name="connsiteY116" fmla="*/ 2508064 h 4447406"/>
                <a:gd name="connsiteX117" fmla="*/ 242324 w 6362802"/>
                <a:gd name="connsiteY117" fmla="*/ 2693188 h 4447406"/>
                <a:gd name="connsiteX118" fmla="*/ 208665 w 6362802"/>
                <a:gd name="connsiteY118" fmla="*/ 2839044 h 4447406"/>
                <a:gd name="connsiteX119" fmla="*/ 231104 w 6362802"/>
                <a:gd name="connsiteY119" fmla="*/ 3001728 h 4447406"/>
                <a:gd name="connsiteX120" fmla="*/ 354520 w 6362802"/>
                <a:gd name="connsiteY120" fmla="*/ 3130754 h 4447406"/>
                <a:gd name="connsiteX121" fmla="*/ 573303 w 6362802"/>
                <a:gd name="connsiteY121" fmla="*/ 3209291 h 4447406"/>
                <a:gd name="connsiteX122" fmla="*/ 842574 w 6362802"/>
                <a:gd name="connsiteY122" fmla="*/ 3265390 h 4447406"/>
                <a:gd name="connsiteX123" fmla="*/ 1190383 w 6362802"/>
                <a:gd name="connsiteY123" fmla="*/ 3315878 h 4447406"/>
                <a:gd name="connsiteX124" fmla="*/ 1420385 w 6362802"/>
                <a:gd name="connsiteY124" fmla="*/ 3371976 h 4447406"/>
                <a:gd name="connsiteX125" fmla="*/ 1667217 w 6362802"/>
                <a:gd name="connsiteY125" fmla="*/ 3450514 h 4447406"/>
                <a:gd name="connsiteX126" fmla="*/ 1813072 w 6362802"/>
                <a:gd name="connsiteY126" fmla="*/ 3557100 h 4447406"/>
                <a:gd name="connsiteX127" fmla="*/ 1902830 w 6362802"/>
                <a:gd name="connsiteY127" fmla="*/ 3792712 h 4447406"/>
                <a:gd name="connsiteX128" fmla="*/ 1914049 w 6362802"/>
                <a:gd name="connsiteY128" fmla="*/ 4022715 h 4447406"/>
                <a:gd name="connsiteX129" fmla="*/ 1773804 w 6362802"/>
                <a:gd name="connsiteY129" fmla="*/ 4230278 h 4447406"/>
                <a:gd name="connsiteX130" fmla="*/ 1549411 w 6362802"/>
                <a:gd name="connsiteY130" fmla="*/ 4398572 h 4447406"/>
                <a:gd name="connsiteX131" fmla="*/ 1465264 w 6362802"/>
                <a:gd name="connsiteY131" fmla="*/ 4432231 h 4447406"/>
                <a:gd name="connsiteX132" fmla="*/ 1728925 w 6362802"/>
                <a:gd name="connsiteY132" fmla="*/ 4179790 h 4447406"/>
                <a:gd name="connsiteX133" fmla="*/ 1841122 w 6362802"/>
                <a:gd name="connsiteY133" fmla="*/ 3989056 h 4447406"/>
                <a:gd name="connsiteX134" fmla="*/ 1807463 w 6362802"/>
                <a:gd name="connsiteY134" fmla="*/ 3781493 h 4447406"/>
                <a:gd name="connsiteX135" fmla="*/ 1751364 w 6362802"/>
                <a:gd name="connsiteY135" fmla="*/ 3663687 h 4447406"/>
                <a:gd name="connsiteX136" fmla="*/ 1639168 w 6362802"/>
                <a:gd name="connsiteY136" fmla="*/ 3562710 h 4447406"/>
                <a:gd name="connsiteX137" fmla="*/ 1437215 w 6362802"/>
                <a:gd name="connsiteY137" fmla="*/ 3523441 h 4447406"/>
                <a:gd name="connsiteX138" fmla="*/ 1246481 w 6362802"/>
                <a:gd name="connsiteY138" fmla="*/ 3506612 h 4447406"/>
                <a:gd name="connsiteX139" fmla="*/ 898672 w 6362802"/>
                <a:gd name="connsiteY139" fmla="*/ 3478563 h 4447406"/>
                <a:gd name="connsiteX140" fmla="*/ 405009 w 6362802"/>
                <a:gd name="connsiteY140" fmla="*/ 3371976 h 4447406"/>
                <a:gd name="connsiteX141" fmla="*/ 152567 w 6362802"/>
                <a:gd name="connsiteY141" fmla="*/ 3209291 h 4447406"/>
                <a:gd name="connsiteX142" fmla="*/ 17931 w 6362802"/>
                <a:gd name="connsiteY142" fmla="*/ 3012948 h 4447406"/>
                <a:gd name="connsiteX143" fmla="*/ 12322 w 6362802"/>
                <a:gd name="connsiteY143" fmla="*/ 2777336 h 4447406"/>
                <a:gd name="connsiteX144" fmla="*/ 118908 w 6362802"/>
                <a:gd name="connsiteY144" fmla="*/ 2519284 h 4447406"/>
                <a:gd name="connsiteX145" fmla="*/ 247934 w 6362802"/>
                <a:gd name="connsiteY145" fmla="*/ 2356599 h 4447406"/>
                <a:gd name="connsiteX146" fmla="*/ 410618 w 6362802"/>
                <a:gd name="connsiteY146" fmla="*/ 2182695 h 4447406"/>
                <a:gd name="connsiteX147" fmla="*/ 584523 w 6362802"/>
                <a:gd name="connsiteY147" fmla="*/ 2087328 h 4447406"/>
                <a:gd name="connsiteX148" fmla="*/ 707939 w 6362802"/>
                <a:gd name="connsiteY148" fmla="*/ 2003181 h 4447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6362802" h="4447406">
                  <a:moveTo>
                    <a:pt x="707939" y="2003181"/>
                  </a:moveTo>
                  <a:cubicBezTo>
                    <a:pt x="738793" y="1943343"/>
                    <a:pt x="732248" y="1835821"/>
                    <a:pt x="769647" y="1728300"/>
                  </a:cubicBezTo>
                  <a:cubicBezTo>
                    <a:pt x="807046" y="1620778"/>
                    <a:pt x="876233" y="1461834"/>
                    <a:pt x="932331" y="1358052"/>
                  </a:cubicBezTo>
                  <a:cubicBezTo>
                    <a:pt x="988429" y="1254270"/>
                    <a:pt x="1030504" y="1180407"/>
                    <a:pt x="1106236" y="1105610"/>
                  </a:cubicBezTo>
                  <a:cubicBezTo>
                    <a:pt x="1181969" y="1030812"/>
                    <a:pt x="1284814" y="956015"/>
                    <a:pt x="1386726" y="909267"/>
                  </a:cubicBezTo>
                  <a:cubicBezTo>
                    <a:pt x="1488638" y="862519"/>
                    <a:pt x="1598965" y="848494"/>
                    <a:pt x="1717706" y="825120"/>
                  </a:cubicBezTo>
                  <a:cubicBezTo>
                    <a:pt x="1836447" y="801746"/>
                    <a:pt x="1966407" y="783981"/>
                    <a:pt x="2099173" y="769021"/>
                  </a:cubicBezTo>
                  <a:cubicBezTo>
                    <a:pt x="2231939" y="754061"/>
                    <a:pt x="2391818" y="740038"/>
                    <a:pt x="2514299" y="735363"/>
                  </a:cubicBezTo>
                  <a:cubicBezTo>
                    <a:pt x="2636780" y="730688"/>
                    <a:pt x="2702228" y="736297"/>
                    <a:pt x="2834059" y="740972"/>
                  </a:cubicBezTo>
                  <a:cubicBezTo>
                    <a:pt x="2965890" y="745647"/>
                    <a:pt x="3183738" y="754062"/>
                    <a:pt x="3305284" y="763412"/>
                  </a:cubicBezTo>
                  <a:cubicBezTo>
                    <a:pt x="3426830" y="772762"/>
                    <a:pt x="3489473" y="789591"/>
                    <a:pt x="3563335" y="797071"/>
                  </a:cubicBezTo>
                  <a:cubicBezTo>
                    <a:pt x="3637198" y="804551"/>
                    <a:pt x="3713865" y="806420"/>
                    <a:pt x="3748459" y="808290"/>
                  </a:cubicBezTo>
                  <a:cubicBezTo>
                    <a:pt x="3783053" y="810160"/>
                    <a:pt x="3766223" y="817640"/>
                    <a:pt x="3770898" y="808290"/>
                  </a:cubicBezTo>
                  <a:cubicBezTo>
                    <a:pt x="3775573" y="798940"/>
                    <a:pt x="3770898" y="784916"/>
                    <a:pt x="3776508" y="752192"/>
                  </a:cubicBezTo>
                  <a:cubicBezTo>
                    <a:pt x="3782118" y="719468"/>
                    <a:pt x="3782118" y="664305"/>
                    <a:pt x="3804557" y="611947"/>
                  </a:cubicBezTo>
                  <a:cubicBezTo>
                    <a:pt x="3826996" y="559589"/>
                    <a:pt x="3873745" y="481986"/>
                    <a:pt x="3911144" y="438042"/>
                  </a:cubicBezTo>
                  <a:cubicBezTo>
                    <a:pt x="3948543" y="394098"/>
                    <a:pt x="3987811" y="367919"/>
                    <a:pt x="4028950" y="348285"/>
                  </a:cubicBezTo>
                  <a:cubicBezTo>
                    <a:pt x="4070089" y="328651"/>
                    <a:pt x="4116837" y="323041"/>
                    <a:pt x="4157976" y="320236"/>
                  </a:cubicBezTo>
                  <a:cubicBezTo>
                    <a:pt x="4199115" y="317431"/>
                    <a:pt x="4232774" y="319301"/>
                    <a:pt x="4275782" y="331456"/>
                  </a:cubicBezTo>
                  <a:cubicBezTo>
                    <a:pt x="4318790" y="343611"/>
                    <a:pt x="4384238" y="369790"/>
                    <a:pt x="4416027" y="393164"/>
                  </a:cubicBezTo>
                  <a:cubicBezTo>
                    <a:pt x="4447816" y="416538"/>
                    <a:pt x="4453426" y="450197"/>
                    <a:pt x="4466515" y="471701"/>
                  </a:cubicBezTo>
                  <a:cubicBezTo>
                    <a:pt x="4479605" y="493205"/>
                    <a:pt x="4488019" y="515645"/>
                    <a:pt x="4494564" y="522190"/>
                  </a:cubicBezTo>
                  <a:cubicBezTo>
                    <a:pt x="4501109" y="528735"/>
                    <a:pt x="4488955" y="520320"/>
                    <a:pt x="4505784" y="510970"/>
                  </a:cubicBezTo>
                  <a:cubicBezTo>
                    <a:pt x="4522613" y="501620"/>
                    <a:pt x="4562817" y="476376"/>
                    <a:pt x="4595541" y="466091"/>
                  </a:cubicBezTo>
                  <a:cubicBezTo>
                    <a:pt x="4628265" y="455806"/>
                    <a:pt x="4669404" y="450197"/>
                    <a:pt x="4702128" y="449262"/>
                  </a:cubicBezTo>
                  <a:cubicBezTo>
                    <a:pt x="4734852" y="448327"/>
                    <a:pt x="4774121" y="457677"/>
                    <a:pt x="4791885" y="460482"/>
                  </a:cubicBezTo>
                  <a:cubicBezTo>
                    <a:pt x="4809649" y="463287"/>
                    <a:pt x="4804974" y="467961"/>
                    <a:pt x="4808714" y="466091"/>
                  </a:cubicBezTo>
                  <a:cubicBezTo>
                    <a:pt x="4812454" y="464221"/>
                    <a:pt x="4818064" y="476376"/>
                    <a:pt x="4814324" y="449262"/>
                  </a:cubicBezTo>
                  <a:cubicBezTo>
                    <a:pt x="4810584" y="422148"/>
                    <a:pt x="4787210" y="351090"/>
                    <a:pt x="4786275" y="303407"/>
                  </a:cubicBezTo>
                  <a:cubicBezTo>
                    <a:pt x="4785340" y="255724"/>
                    <a:pt x="4788145" y="208039"/>
                    <a:pt x="4808714" y="163161"/>
                  </a:cubicBezTo>
                  <a:cubicBezTo>
                    <a:pt x="4829283" y="118283"/>
                    <a:pt x="4863878" y="61250"/>
                    <a:pt x="4909691" y="34136"/>
                  </a:cubicBezTo>
                  <a:cubicBezTo>
                    <a:pt x="4955504" y="7022"/>
                    <a:pt x="5032172" y="-2328"/>
                    <a:pt x="5083595" y="477"/>
                  </a:cubicBezTo>
                  <a:cubicBezTo>
                    <a:pt x="5135018" y="3282"/>
                    <a:pt x="5178027" y="23851"/>
                    <a:pt x="5218231" y="50965"/>
                  </a:cubicBezTo>
                  <a:cubicBezTo>
                    <a:pt x="5258435" y="78079"/>
                    <a:pt x="5301443" y="122022"/>
                    <a:pt x="5324817" y="163161"/>
                  </a:cubicBezTo>
                  <a:cubicBezTo>
                    <a:pt x="5348191" y="204300"/>
                    <a:pt x="5350996" y="260398"/>
                    <a:pt x="5358476" y="297797"/>
                  </a:cubicBezTo>
                  <a:cubicBezTo>
                    <a:pt x="5365956" y="335196"/>
                    <a:pt x="5370631" y="351090"/>
                    <a:pt x="5369696" y="387554"/>
                  </a:cubicBezTo>
                  <a:cubicBezTo>
                    <a:pt x="5368761" y="424018"/>
                    <a:pt x="5361281" y="483856"/>
                    <a:pt x="5352866" y="516580"/>
                  </a:cubicBezTo>
                  <a:cubicBezTo>
                    <a:pt x="5344451" y="549304"/>
                    <a:pt x="5332296" y="556784"/>
                    <a:pt x="5319207" y="583898"/>
                  </a:cubicBezTo>
                  <a:cubicBezTo>
                    <a:pt x="5306118" y="611012"/>
                    <a:pt x="5279004" y="661500"/>
                    <a:pt x="5274329" y="679264"/>
                  </a:cubicBezTo>
                  <a:cubicBezTo>
                    <a:pt x="5269654" y="697028"/>
                    <a:pt x="5260304" y="662435"/>
                    <a:pt x="5291158" y="690484"/>
                  </a:cubicBezTo>
                  <a:cubicBezTo>
                    <a:pt x="5322012" y="718533"/>
                    <a:pt x="5459453" y="847559"/>
                    <a:pt x="5459453" y="847559"/>
                  </a:cubicBezTo>
                  <a:cubicBezTo>
                    <a:pt x="5521161" y="905527"/>
                    <a:pt x="5589413" y="968170"/>
                    <a:pt x="5661406" y="1038293"/>
                  </a:cubicBezTo>
                  <a:cubicBezTo>
                    <a:pt x="5733399" y="1108416"/>
                    <a:pt x="5825026" y="1193498"/>
                    <a:pt x="5891409" y="1268295"/>
                  </a:cubicBezTo>
                  <a:cubicBezTo>
                    <a:pt x="5957792" y="1343092"/>
                    <a:pt x="6000800" y="1404801"/>
                    <a:pt x="6059703" y="1487078"/>
                  </a:cubicBezTo>
                  <a:cubicBezTo>
                    <a:pt x="6118606" y="1569355"/>
                    <a:pt x="6200884" y="1690901"/>
                    <a:pt x="6244827" y="1761959"/>
                  </a:cubicBezTo>
                  <a:cubicBezTo>
                    <a:pt x="6288770" y="1833017"/>
                    <a:pt x="6303730" y="1868546"/>
                    <a:pt x="6323364" y="1913424"/>
                  </a:cubicBezTo>
                  <a:cubicBezTo>
                    <a:pt x="6342998" y="1958302"/>
                    <a:pt x="6361698" y="2004116"/>
                    <a:pt x="6362633" y="2031230"/>
                  </a:cubicBezTo>
                  <a:cubicBezTo>
                    <a:pt x="6363568" y="2058344"/>
                    <a:pt x="6361698" y="2047125"/>
                    <a:pt x="6328974" y="2076109"/>
                  </a:cubicBezTo>
                  <a:cubicBezTo>
                    <a:pt x="6296250" y="2105093"/>
                    <a:pt x="6219583" y="2178955"/>
                    <a:pt x="6166290" y="2205134"/>
                  </a:cubicBezTo>
                  <a:cubicBezTo>
                    <a:pt x="6112997" y="2231313"/>
                    <a:pt x="6065313" y="2226638"/>
                    <a:pt x="6009215" y="2233183"/>
                  </a:cubicBezTo>
                  <a:cubicBezTo>
                    <a:pt x="5953117" y="2239728"/>
                    <a:pt x="5872710" y="2246273"/>
                    <a:pt x="5829701" y="2244403"/>
                  </a:cubicBezTo>
                  <a:cubicBezTo>
                    <a:pt x="5786692" y="2242533"/>
                    <a:pt x="5756773" y="2220094"/>
                    <a:pt x="5751163" y="2221964"/>
                  </a:cubicBezTo>
                  <a:cubicBezTo>
                    <a:pt x="5745553" y="2223834"/>
                    <a:pt x="5815676" y="2240664"/>
                    <a:pt x="5796042" y="2255623"/>
                  </a:cubicBezTo>
                  <a:cubicBezTo>
                    <a:pt x="5776408" y="2270582"/>
                    <a:pt x="5685715" y="2307981"/>
                    <a:pt x="5633357" y="2311721"/>
                  </a:cubicBezTo>
                  <a:cubicBezTo>
                    <a:pt x="5580999" y="2315461"/>
                    <a:pt x="5481892" y="2278062"/>
                    <a:pt x="5481892" y="2278062"/>
                  </a:cubicBezTo>
                  <a:lnTo>
                    <a:pt x="5251890" y="2227574"/>
                  </a:lnTo>
                  <a:cubicBezTo>
                    <a:pt x="5187377" y="2213550"/>
                    <a:pt x="5146238" y="2198590"/>
                    <a:pt x="5094815" y="2193915"/>
                  </a:cubicBezTo>
                  <a:cubicBezTo>
                    <a:pt x="5043392" y="2189240"/>
                    <a:pt x="4991033" y="2196720"/>
                    <a:pt x="4943350" y="2199525"/>
                  </a:cubicBezTo>
                  <a:cubicBezTo>
                    <a:pt x="4895667" y="2202330"/>
                    <a:pt x="4854527" y="2198590"/>
                    <a:pt x="4808714" y="2210744"/>
                  </a:cubicBezTo>
                  <a:cubicBezTo>
                    <a:pt x="4762901" y="2222898"/>
                    <a:pt x="4695583" y="2261232"/>
                    <a:pt x="4668469" y="2272452"/>
                  </a:cubicBezTo>
                  <a:cubicBezTo>
                    <a:pt x="4641355" y="2283672"/>
                    <a:pt x="4633875" y="2257493"/>
                    <a:pt x="4646030" y="2278062"/>
                  </a:cubicBezTo>
                  <a:cubicBezTo>
                    <a:pt x="4658185" y="2298631"/>
                    <a:pt x="4695583" y="2357534"/>
                    <a:pt x="4741396" y="2395868"/>
                  </a:cubicBezTo>
                  <a:cubicBezTo>
                    <a:pt x="4787209" y="2434202"/>
                    <a:pt x="4852657" y="2474405"/>
                    <a:pt x="4920910" y="2508064"/>
                  </a:cubicBezTo>
                  <a:cubicBezTo>
                    <a:pt x="4989163" y="2541723"/>
                    <a:pt x="5086400" y="2578187"/>
                    <a:pt x="5150913" y="2597821"/>
                  </a:cubicBezTo>
                  <a:cubicBezTo>
                    <a:pt x="5215426" y="2617455"/>
                    <a:pt x="5272459" y="2610911"/>
                    <a:pt x="5307988" y="2625871"/>
                  </a:cubicBezTo>
                  <a:cubicBezTo>
                    <a:pt x="5343517" y="2640831"/>
                    <a:pt x="5398680" y="2665140"/>
                    <a:pt x="5364086" y="2687579"/>
                  </a:cubicBezTo>
                  <a:cubicBezTo>
                    <a:pt x="5329492" y="2710018"/>
                    <a:pt x="5186442" y="2748352"/>
                    <a:pt x="5100425" y="2760506"/>
                  </a:cubicBezTo>
                  <a:cubicBezTo>
                    <a:pt x="5014408" y="2772660"/>
                    <a:pt x="4913431" y="2768921"/>
                    <a:pt x="4847983" y="2760506"/>
                  </a:cubicBezTo>
                  <a:cubicBezTo>
                    <a:pt x="4782535" y="2752091"/>
                    <a:pt x="4740461" y="2727782"/>
                    <a:pt x="4707737" y="2710018"/>
                  </a:cubicBezTo>
                  <a:cubicBezTo>
                    <a:pt x="4675013" y="2692254"/>
                    <a:pt x="4693713" y="2678229"/>
                    <a:pt x="4651639" y="2653920"/>
                  </a:cubicBezTo>
                  <a:cubicBezTo>
                    <a:pt x="4609566" y="2629611"/>
                    <a:pt x="4517939" y="2592212"/>
                    <a:pt x="4455296" y="2564163"/>
                  </a:cubicBezTo>
                  <a:cubicBezTo>
                    <a:pt x="4392653" y="2536114"/>
                    <a:pt x="4308506" y="2499650"/>
                    <a:pt x="4275782" y="2485625"/>
                  </a:cubicBezTo>
                  <a:cubicBezTo>
                    <a:pt x="4243058" y="2471600"/>
                    <a:pt x="4291676" y="2475340"/>
                    <a:pt x="4258952" y="2480015"/>
                  </a:cubicBezTo>
                  <a:cubicBezTo>
                    <a:pt x="4226228" y="2484690"/>
                    <a:pt x="4126186" y="2493105"/>
                    <a:pt x="4079438" y="2513674"/>
                  </a:cubicBezTo>
                  <a:cubicBezTo>
                    <a:pt x="4032690" y="2534243"/>
                    <a:pt x="3993421" y="2585667"/>
                    <a:pt x="3978461" y="2603431"/>
                  </a:cubicBezTo>
                  <a:cubicBezTo>
                    <a:pt x="3963502" y="2621196"/>
                    <a:pt x="3970047" y="2586602"/>
                    <a:pt x="3989681" y="2620261"/>
                  </a:cubicBezTo>
                  <a:cubicBezTo>
                    <a:pt x="4009316" y="2653920"/>
                    <a:pt x="4043910" y="2747417"/>
                    <a:pt x="4096268" y="2805385"/>
                  </a:cubicBezTo>
                  <a:cubicBezTo>
                    <a:pt x="4148626" y="2863353"/>
                    <a:pt x="4250538" y="2935345"/>
                    <a:pt x="4303831" y="2968069"/>
                  </a:cubicBezTo>
                  <a:cubicBezTo>
                    <a:pt x="4357124" y="3000793"/>
                    <a:pt x="4361799" y="2987703"/>
                    <a:pt x="4416027" y="3001728"/>
                  </a:cubicBezTo>
                  <a:cubicBezTo>
                    <a:pt x="4470255" y="3015753"/>
                    <a:pt x="4585257" y="3035388"/>
                    <a:pt x="4629200" y="3052217"/>
                  </a:cubicBezTo>
                  <a:cubicBezTo>
                    <a:pt x="4673143" y="3069046"/>
                    <a:pt x="4679688" y="3102705"/>
                    <a:pt x="4679688" y="3102705"/>
                  </a:cubicBezTo>
                  <a:cubicBezTo>
                    <a:pt x="4691843" y="3114859"/>
                    <a:pt x="4735787" y="3109250"/>
                    <a:pt x="4702128" y="3125144"/>
                  </a:cubicBezTo>
                  <a:cubicBezTo>
                    <a:pt x="4668469" y="3141038"/>
                    <a:pt x="4524483" y="3183113"/>
                    <a:pt x="4477735" y="3198072"/>
                  </a:cubicBezTo>
                  <a:cubicBezTo>
                    <a:pt x="4430987" y="3213031"/>
                    <a:pt x="4459036" y="3215836"/>
                    <a:pt x="4421637" y="3214901"/>
                  </a:cubicBezTo>
                  <a:cubicBezTo>
                    <a:pt x="4384238" y="3213966"/>
                    <a:pt x="4293546" y="3195267"/>
                    <a:pt x="4253342" y="3192462"/>
                  </a:cubicBezTo>
                  <a:cubicBezTo>
                    <a:pt x="4213138" y="3189657"/>
                    <a:pt x="4206594" y="3202747"/>
                    <a:pt x="4180415" y="3198072"/>
                  </a:cubicBezTo>
                  <a:cubicBezTo>
                    <a:pt x="4154236" y="3193397"/>
                    <a:pt x="4116837" y="3176568"/>
                    <a:pt x="4096268" y="3164413"/>
                  </a:cubicBezTo>
                  <a:cubicBezTo>
                    <a:pt x="4075699" y="3152258"/>
                    <a:pt x="4108422" y="3154128"/>
                    <a:pt x="4056999" y="3125144"/>
                  </a:cubicBezTo>
                  <a:cubicBezTo>
                    <a:pt x="4005576" y="3096160"/>
                    <a:pt x="3885900" y="3033517"/>
                    <a:pt x="3787728" y="2990509"/>
                  </a:cubicBezTo>
                  <a:cubicBezTo>
                    <a:pt x="3689556" y="2947501"/>
                    <a:pt x="3541831" y="2894207"/>
                    <a:pt x="3467968" y="2867093"/>
                  </a:cubicBezTo>
                  <a:cubicBezTo>
                    <a:pt x="3394105" y="2839979"/>
                    <a:pt x="3405325" y="2826889"/>
                    <a:pt x="3344552" y="2827824"/>
                  </a:cubicBezTo>
                  <a:cubicBezTo>
                    <a:pt x="3283779" y="2828759"/>
                    <a:pt x="3193087" y="2866157"/>
                    <a:pt x="3103330" y="2872702"/>
                  </a:cubicBezTo>
                  <a:cubicBezTo>
                    <a:pt x="3013573" y="2879247"/>
                    <a:pt x="2896702" y="2868028"/>
                    <a:pt x="2806010" y="2867093"/>
                  </a:cubicBezTo>
                  <a:cubicBezTo>
                    <a:pt x="2715318" y="2866158"/>
                    <a:pt x="2655480" y="2875508"/>
                    <a:pt x="2559178" y="2867093"/>
                  </a:cubicBezTo>
                  <a:cubicBezTo>
                    <a:pt x="2462876" y="2858678"/>
                    <a:pt x="2280557" y="2822214"/>
                    <a:pt x="2228199" y="2816604"/>
                  </a:cubicBezTo>
                  <a:cubicBezTo>
                    <a:pt x="2175841" y="2810994"/>
                    <a:pt x="2224459" y="2822214"/>
                    <a:pt x="2245028" y="2833434"/>
                  </a:cubicBezTo>
                  <a:cubicBezTo>
                    <a:pt x="2265597" y="2844654"/>
                    <a:pt x="2318891" y="2861483"/>
                    <a:pt x="2351615" y="2883922"/>
                  </a:cubicBezTo>
                  <a:cubicBezTo>
                    <a:pt x="2384339" y="2906361"/>
                    <a:pt x="2417998" y="2936280"/>
                    <a:pt x="2441372" y="2968069"/>
                  </a:cubicBezTo>
                  <a:cubicBezTo>
                    <a:pt x="2464746" y="2999858"/>
                    <a:pt x="2477836" y="3042867"/>
                    <a:pt x="2491860" y="3074656"/>
                  </a:cubicBezTo>
                  <a:cubicBezTo>
                    <a:pt x="2505885" y="3106445"/>
                    <a:pt x="2534869" y="3141039"/>
                    <a:pt x="2525519" y="3158803"/>
                  </a:cubicBezTo>
                  <a:cubicBezTo>
                    <a:pt x="2516169" y="3176567"/>
                    <a:pt x="2462876" y="3177502"/>
                    <a:pt x="2435762" y="3181242"/>
                  </a:cubicBezTo>
                  <a:cubicBezTo>
                    <a:pt x="2408648" y="3184982"/>
                    <a:pt x="2362834" y="3181242"/>
                    <a:pt x="2362834" y="3181242"/>
                  </a:cubicBezTo>
                  <a:cubicBezTo>
                    <a:pt x="2272142" y="3181242"/>
                    <a:pt x="2058034" y="3187787"/>
                    <a:pt x="1891610" y="3181242"/>
                  </a:cubicBezTo>
                  <a:cubicBezTo>
                    <a:pt x="1725186" y="3174697"/>
                    <a:pt x="1514817" y="3156934"/>
                    <a:pt x="1364287" y="3141974"/>
                  </a:cubicBezTo>
                  <a:cubicBezTo>
                    <a:pt x="1213757" y="3127015"/>
                    <a:pt x="1073512" y="3112989"/>
                    <a:pt x="988430" y="3091485"/>
                  </a:cubicBezTo>
                  <a:cubicBezTo>
                    <a:pt x="903348" y="3069981"/>
                    <a:pt x="883713" y="3036322"/>
                    <a:pt x="853794" y="3012948"/>
                  </a:cubicBezTo>
                  <a:cubicBezTo>
                    <a:pt x="823875" y="2989574"/>
                    <a:pt x="818265" y="2969939"/>
                    <a:pt x="808915" y="2951240"/>
                  </a:cubicBezTo>
                  <a:cubicBezTo>
                    <a:pt x="799565" y="2932541"/>
                    <a:pt x="789281" y="2916646"/>
                    <a:pt x="797696" y="2900752"/>
                  </a:cubicBezTo>
                  <a:cubicBezTo>
                    <a:pt x="806111" y="2884858"/>
                    <a:pt x="815461" y="2879247"/>
                    <a:pt x="859404" y="2855873"/>
                  </a:cubicBezTo>
                  <a:cubicBezTo>
                    <a:pt x="903347" y="2832499"/>
                    <a:pt x="1022088" y="2777336"/>
                    <a:pt x="1061357" y="2760506"/>
                  </a:cubicBezTo>
                  <a:cubicBezTo>
                    <a:pt x="1100626" y="2743677"/>
                    <a:pt x="1107170" y="2767050"/>
                    <a:pt x="1095016" y="2754896"/>
                  </a:cubicBezTo>
                  <a:cubicBezTo>
                    <a:pt x="1082862" y="2742742"/>
                    <a:pt x="1021154" y="2716563"/>
                    <a:pt x="988430" y="2687579"/>
                  </a:cubicBezTo>
                  <a:cubicBezTo>
                    <a:pt x="955706" y="2658595"/>
                    <a:pt x="935136" y="2630546"/>
                    <a:pt x="898672" y="2580992"/>
                  </a:cubicBezTo>
                  <a:cubicBezTo>
                    <a:pt x="862208" y="2531439"/>
                    <a:pt x="794891" y="2434202"/>
                    <a:pt x="769647" y="2390258"/>
                  </a:cubicBezTo>
                  <a:cubicBezTo>
                    <a:pt x="744403" y="2346315"/>
                    <a:pt x="765906" y="2323876"/>
                    <a:pt x="747207" y="2317331"/>
                  </a:cubicBezTo>
                  <a:cubicBezTo>
                    <a:pt x="728508" y="2310786"/>
                    <a:pt x="716353" y="2319201"/>
                    <a:pt x="657450" y="2350990"/>
                  </a:cubicBezTo>
                  <a:cubicBezTo>
                    <a:pt x="598547" y="2382779"/>
                    <a:pt x="462977" y="2451031"/>
                    <a:pt x="393789" y="2508064"/>
                  </a:cubicBezTo>
                  <a:cubicBezTo>
                    <a:pt x="324601" y="2565097"/>
                    <a:pt x="273178" y="2638025"/>
                    <a:pt x="242324" y="2693188"/>
                  </a:cubicBezTo>
                  <a:cubicBezTo>
                    <a:pt x="211470" y="2748351"/>
                    <a:pt x="210535" y="2787621"/>
                    <a:pt x="208665" y="2839044"/>
                  </a:cubicBezTo>
                  <a:cubicBezTo>
                    <a:pt x="206795" y="2890467"/>
                    <a:pt x="206795" y="2953110"/>
                    <a:pt x="231104" y="3001728"/>
                  </a:cubicBezTo>
                  <a:cubicBezTo>
                    <a:pt x="255413" y="3050346"/>
                    <a:pt x="297487" y="3096160"/>
                    <a:pt x="354520" y="3130754"/>
                  </a:cubicBezTo>
                  <a:cubicBezTo>
                    <a:pt x="411553" y="3165348"/>
                    <a:pt x="491961" y="3186852"/>
                    <a:pt x="573303" y="3209291"/>
                  </a:cubicBezTo>
                  <a:cubicBezTo>
                    <a:pt x="654645" y="3231730"/>
                    <a:pt x="739727" y="3247626"/>
                    <a:pt x="842574" y="3265390"/>
                  </a:cubicBezTo>
                  <a:cubicBezTo>
                    <a:pt x="945421" y="3283154"/>
                    <a:pt x="1094081" y="3298114"/>
                    <a:pt x="1190383" y="3315878"/>
                  </a:cubicBezTo>
                  <a:cubicBezTo>
                    <a:pt x="1286685" y="3333642"/>
                    <a:pt x="1340913" y="3349537"/>
                    <a:pt x="1420385" y="3371976"/>
                  </a:cubicBezTo>
                  <a:cubicBezTo>
                    <a:pt x="1499857" y="3394415"/>
                    <a:pt x="1601769" y="3419660"/>
                    <a:pt x="1667217" y="3450514"/>
                  </a:cubicBezTo>
                  <a:cubicBezTo>
                    <a:pt x="1732665" y="3481368"/>
                    <a:pt x="1773803" y="3500067"/>
                    <a:pt x="1813072" y="3557100"/>
                  </a:cubicBezTo>
                  <a:cubicBezTo>
                    <a:pt x="1852341" y="3614133"/>
                    <a:pt x="1886001" y="3715110"/>
                    <a:pt x="1902830" y="3792712"/>
                  </a:cubicBezTo>
                  <a:cubicBezTo>
                    <a:pt x="1919660" y="3870315"/>
                    <a:pt x="1935553" y="3949787"/>
                    <a:pt x="1914049" y="4022715"/>
                  </a:cubicBezTo>
                  <a:cubicBezTo>
                    <a:pt x="1892545" y="4095643"/>
                    <a:pt x="1834577" y="4167635"/>
                    <a:pt x="1773804" y="4230278"/>
                  </a:cubicBezTo>
                  <a:cubicBezTo>
                    <a:pt x="1713031" y="4292921"/>
                    <a:pt x="1600834" y="4364913"/>
                    <a:pt x="1549411" y="4398572"/>
                  </a:cubicBezTo>
                  <a:cubicBezTo>
                    <a:pt x="1497988" y="4432231"/>
                    <a:pt x="1435345" y="4468695"/>
                    <a:pt x="1465264" y="4432231"/>
                  </a:cubicBezTo>
                  <a:cubicBezTo>
                    <a:pt x="1495183" y="4395767"/>
                    <a:pt x="1666282" y="4253652"/>
                    <a:pt x="1728925" y="4179790"/>
                  </a:cubicBezTo>
                  <a:cubicBezTo>
                    <a:pt x="1791568" y="4105928"/>
                    <a:pt x="1828032" y="4055439"/>
                    <a:pt x="1841122" y="3989056"/>
                  </a:cubicBezTo>
                  <a:cubicBezTo>
                    <a:pt x="1854212" y="3922673"/>
                    <a:pt x="1822423" y="3835721"/>
                    <a:pt x="1807463" y="3781493"/>
                  </a:cubicBezTo>
                  <a:cubicBezTo>
                    <a:pt x="1792503" y="3727265"/>
                    <a:pt x="1779413" y="3700151"/>
                    <a:pt x="1751364" y="3663687"/>
                  </a:cubicBezTo>
                  <a:cubicBezTo>
                    <a:pt x="1723315" y="3627223"/>
                    <a:pt x="1691526" y="3586084"/>
                    <a:pt x="1639168" y="3562710"/>
                  </a:cubicBezTo>
                  <a:cubicBezTo>
                    <a:pt x="1586810" y="3539336"/>
                    <a:pt x="1502663" y="3532791"/>
                    <a:pt x="1437215" y="3523441"/>
                  </a:cubicBezTo>
                  <a:cubicBezTo>
                    <a:pt x="1371767" y="3514091"/>
                    <a:pt x="1246481" y="3506612"/>
                    <a:pt x="1246481" y="3506612"/>
                  </a:cubicBezTo>
                  <a:cubicBezTo>
                    <a:pt x="1156724" y="3499132"/>
                    <a:pt x="1038917" y="3501002"/>
                    <a:pt x="898672" y="3478563"/>
                  </a:cubicBezTo>
                  <a:cubicBezTo>
                    <a:pt x="758427" y="3456124"/>
                    <a:pt x="529360" y="3416855"/>
                    <a:pt x="405009" y="3371976"/>
                  </a:cubicBezTo>
                  <a:cubicBezTo>
                    <a:pt x="280658" y="3327097"/>
                    <a:pt x="217080" y="3269129"/>
                    <a:pt x="152567" y="3209291"/>
                  </a:cubicBezTo>
                  <a:cubicBezTo>
                    <a:pt x="88054" y="3149453"/>
                    <a:pt x="41305" y="3084940"/>
                    <a:pt x="17931" y="3012948"/>
                  </a:cubicBezTo>
                  <a:cubicBezTo>
                    <a:pt x="-5443" y="2940956"/>
                    <a:pt x="-4507" y="2859613"/>
                    <a:pt x="12322" y="2777336"/>
                  </a:cubicBezTo>
                  <a:cubicBezTo>
                    <a:pt x="29151" y="2695059"/>
                    <a:pt x="79639" y="2589407"/>
                    <a:pt x="118908" y="2519284"/>
                  </a:cubicBezTo>
                  <a:cubicBezTo>
                    <a:pt x="158177" y="2449161"/>
                    <a:pt x="199316" y="2412697"/>
                    <a:pt x="247934" y="2356599"/>
                  </a:cubicBezTo>
                  <a:cubicBezTo>
                    <a:pt x="296552" y="2300501"/>
                    <a:pt x="354520" y="2227573"/>
                    <a:pt x="410618" y="2182695"/>
                  </a:cubicBezTo>
                  <a:cubicBezTo>
                    <a:pt x="466716" y="2137817"/>
                    <a:pt x="533100" y="2117247"/>
                    <a:pt x="584523" y="2087328"/>
                  </a:cubicBezTo>
                  <a:cubicBezTo>
                    <a:pt x="635946" y="2057409"/>
                    <a:pt x="677085" y="2063019"/>
                    <a:pt x="707939" y="200318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/>
            <p:cNvSpPr/>
            <p:nvPr/>
          </p:nvSpPr>
          <p:spPr>
            <a:xfrm>
              <a:off x="4499992" y="5987790"/>
              <a:ext cx="45719" cy="4684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977294" y="5136119"/>
            <a:ext cx="5004048" cy="12926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CH" sz="2400" i="1" dirty="0" smtClean="0">
                <a:solidFill>
                  <a:schemeClr val="accent1">
                    <a:lumMod val="75000"/>
                  </a:schemeClr>
                </a:solidFill>
              </a:rPr>
              <a:t>Reaction Norm:</a:t>
            </a:r>
          </a:p>
          <a:p>
            <a:r>
              <a:rPr lang="de-CH" i="1" dirty="0" smtClean="0"/>
              <a:t>Function describing the relationship between an environmental parameter and the expected value for a specific trait for one genotype.</a:t>
            </a:r>
          </a:p>
        </p:txBody>
      </p:sp>
    </p:spTree>
    <p:extLst>
      <p:ext uri="{BB962C8B-B14F-4D97-AF65-F5344CB8AC3E}">
        <p14:creationId xmlns:p14="http://schemas.microsoft.com/office/powerpoint/2010/main" val="111716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467544" y="404664"/>
            <a:ext cx="8208912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</a:rPr>
              <a:t>The norm of reaction: an evolutionary concept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268446" y="4188426"/>
            <a:ext cx="364333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1982562" y="2902542"/>
            <a:ext cx="257176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3339885" y="1830972"/>
            <a:ext cx="3357586" cy="2000264"/>
          </a:xfrm>
          <a:custGeom>
            <a:avLst/>
            <a:gdLst>
              <a:gd name="connsiteX0" fmla="*/ 0 w 2265529"/>
              <a:gd name="connsiteY0" fmla="*/ 0 h 1569492"/>
              <a:gd name="connsiteX1" fmla="*/ 655093 w 2265529"/>
              <a:gd name="connsiteY1" fmla="*/ 382137 h 1569492"/>
              <a:gd name="connsiteX2" fmla="*/ 1214651 w 2265529"/>
              <a:gd name="connsiteY2" fmla="*/ 1064525 h 1569492"/>
              <a:gd name="connsiteX3" fmla="*/ 2265529 w 2265529"/>
              <a:gd name="connsiteY3" fmla="*/ 1569492 h 1569492"/>
              <a:gd name="connsiteX4" fmla="*/ 2265529 w 2265529"/>
              <a:gd name="connsiteY4" fmla="*/ 1569492 h 1569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5529" h="1569492">
                <a:moveTo>
                  <a:pt x="0" y="0"/>
                </a:moveTo>
                <a:cubicBezTo>
                  <a:pt x="226325" y="102358"/>
                  <a:pt x="452651" y="204716"/>
                  <a:pt x="655093" y="382137"/>
                </a:cubicBezTo>
                <a:cubicBezTo>
                  <a:pt x="857535" y="559558"/>
                  <a:pt x="946245" y="866633"/>
                  <a:pt x="1214651" y="1064525"/>
                </a:cubicBezTo>
                <a:cubicBezTo>
                  <a:pt x="1483057" y="1262417"/>
                  <a:pt x="2265529" y="1569492"/>
                  <a:pt x="2265529" y="1569492"/>
                </a:cubicBezTo>
                <a:lnTo>
                  <a:pt x="2265529" y="1569492"/>
                </a:ln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5090115" y="3795517"/>
            <a:ext cx="785818" cy="1588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982694" y="3402609"/>
            <a:ext cx="2500331" cy="793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V="1">
            <a:off x="3472453" y="3285924"/>
            <a:ext cx="1800243" cy="206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920933" y="2392068"/>
            <a:ext cx="1432000" cy="29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 rot="16200000">
            <a:off x="1860501" y="2911038"/>
            <a:ext cx="2048412" cy="745575"/>
            <a:chOff x="-942982" y="3857628"/>
            <a:chExt cx="1143008" cy="598623"/>
          </a:xfrm>
          <a:solidFill>
            <a:schemeClr val="accent4">
              <a:lumMod val="75000"/>
            </a:schemeClr>
          </a:solidFill>
        </p:grpSpPr>
        <p:sp>
          <p:nvSpPr>
            <p:cNvPr id="16" name="Freeform 15"/>
            <p:cNvSpPr/>
            <p:nvPr/>
          </p:nvSpPr>
          <p:spPr>
            <a:xfrm>
              <a:off x="-785818" y="3857628"/>
              <a:ext cx="785818" cy="584342"/>
            </a:xfrm>
            <a:custGeom>
              <a:avLst/>
              <a:gdLst>
                <a:gd name="connsiteX0" fmla="*/ 0 w 9009088"/>
                <a:gd name="connsiteY0" fmla="*/ 6550702 h 6550702"/>
                <a:gd name="connsiteX1" fmla="*/ 359764 w 9009088"/>
                <a:gd name="connsiteY1" fmla="*/ 6400800 h 6550702"/>
                <a:gd name="connsiteX2" fmla="*/ 809469 w 9009088"/>
                <a:gd name="connsiteY2" fmla="*/ 6115987 h 6550702"/>
                <a:gd name="connsiteX3" fmla="*/ 1124262 w 9009088"/>
                <a:gd name="connsiteY3" fmla="*/ 5831174 h 6550702"/>
                <a:gd name="connsiteX4" fmla="*/ 1379095 w 9009088"/>
                <a:gd name="connsiteY4" fmla="*/ 5531371 h 6550702"/>
                <a:gd name="connsiteX5" fmla="*/ 1708879 w 9009088"/>
                <a:gd name="connsiteY5" fmla="*/ 5051686 h 6550702"/>
                <a:gd name="connsiteX6" fmla="*/ 1978702 w 9009088"/>
                <a:gd name="connsiteY6" fmla="*/ 4557010 h 6550702"/>
                <a:gd name="connsiteX7" fmla="*/ 2293495 w 9009088"/>
                <a:gd name="connsiteY7" fmla="*/ 3942413 h 6550702"/>
                <a:gd name="connsiteX8" fmla="*/ 2668249 w 9009088"/>
                <a:gd name="connsiteY8" fmla="*/ 2878112 h 6550702"/>
                <a:gd name="connsiteX9" fmla="*/ 2983043 w 9009088"/>
                <a:gd name="connsiteY9" fmla="*/ 1828800 h 6550702"/>
                <a:gd name="connsiteX10" fmla="*/ 3297836 w 9009088"/>
                <a:gd name="connsiteY10" fmla="*/ 1124263 h 6550702"/>
                <a:gd name="connsiteX11" fmla="*/ 3567659 w 9009088"/>
                <a:gd name="connsiteY11" fmla="*/ 599607 h 6550702"/>
                <a:gd name="connsiteX12" fmla="*/ 3777521 w 9009088"/>
                <a:gd name="connsiteY12" fmla="*/ 284813 h 6550702"/>
                <a:gd name="connsiteX13" fmla="*/ 4002374 w 9009088"/>
                <a:gd name="connsiteY13" fmla="*/ 89941 h 6550702"/>
                <a:gd name="connsiteX14" fmla="*/ 4137285 w 9009088"/>
                <a:gd name="connsiteY14" fmla="*/ 14990 h 6550702"/>
                <a:gd name="connsiteX15" fmla="*/ 4302177 w 9009088"/>
                <a:gd name="connsiteY15" fmla="*/ 0 h 6550702"/>
                <a:gd name="connsiteX16" fmla="*/ 4572000 w 9009088"/>
                <a:gd name="connsiteY16" fmla="*/ 104931 h 6550702"/>
                <a:gd name="connsiteX17" fmla="*/ 4706911 w 9009088"/>
                <a:gd name="connsiteY17" fmla="*/ 194872 h 6550702"/>
                <a:gd name="connsiteX18" fmla="*/ 4916774 w 9009088"/>
                <a:gd name="connsiteY18" fmla="*/ 524656 h 6550702"/>
                <a:gd name="connsiteX19" fmla="*/ 5231567 w 9009088"/>
                <a:gd name="connsiteY19" fmla="*/ 1109272 h 6550702"/>
                <a:gd name="connsiteX20" fmla="*/ 5501390 w 9009088"/>
                <a:gd name="connsiteY20" fmla="*/ 1753850 h 6550702"/>
                <a:gd name="connsiteX21" fmla="*/ 5696262 w 9009088"/>
                <a:gd name="connsiteY21" fmla="*/ 2353456 h 6550702"/>
                <a:gd name="connsiteX22" fmla="*/ 5996065 w 9009088"/>
                <a:gd name="connsiteY22" fmla="*/ 3417758 h 6550702"/>
                <a:gd name="connsiteX23" fmla="*/ 6415790 w 9009088"/>
                <a:gd name="connsiteY23" fmla="*/ 4347148 h 6550702"/>
                <a:gd name="connsiteX24" fmla="*/ 6805534 w 9009088"/>
                <a:gd name="connsiteY24" fmla="*/ 4946754 h 6550702"/>
                <a:gd name="connsiteX25" fmla="*/ 7180288 w 9009088"/>
                <a:gd name="connsiteY25" fmla="*/ 5411450 h 6550702"/>
                <a:gd name="connsiteX26" fmla="*/ 7659974 w 9009088"/>
                <a:gd name="connsiteY26" fmla="*/ 5876145 h 6550702"/>
                <a:gd name="connsiteX27" fmla="*/ 8304551 w 9009088"/>
                <a:gd name="connsiteY27" fmla="*/ 6280879 h 6550702"/>
                <a:gd name="connsiteX28" fmla="*/ 8649325 w 9009088"/>
                <a:gd name="connsiteY28" fmla="*/ 6430781 h 6550702"/>
                <a:gd name="connsiteX29" fmla="*/ 9009088 w 9009088"/>
                <a:gd name="connsiteY29" fmla="*/ 6535712 h 6550702"/>
                <a:gd name="connsiteX30" fmla="*/ 0 w 9009088"/>
                <a:gd name="connsiteY30" fmla="*/ 6550702 h 6550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09088" h="6550702">
                  <a:moveTo>
                    <a:pt x="0" y="6550702"/>
                  </a:moveTo>
                  <a:lnTo>
                    <a:pt x="359764" y="6400800"/>
                  </a:lnTo>
                  <a:lnTo>
                    <a:pt x="809469" y="6115987"/>
                  </a:lnTo>
                  <a:lnTo>
                    <a:pt x="1124262" y="5831174"/>
                  </a:lnTo>
                  <a:lnTo>
                    <a:pt x="1379095" y="5531371"/>
                  </a:lnTo>
                  <a:lnTo>
                    <a:pt x="1708879" y="5051686"/>
                  </a:lnTo>
                  <a:lnTo>
                    <a:pt x="1978702" y="4557010"/>
                  </a:lnTo>
                  <a:lnTo>
                    <a:pt x="2293495" y="3942413"/>
                  </a:lnTo>
                  <a:lnTo>
                    <a:pt x="2668249" y="2878112"/>
                  </a:lnTo>
                  <a:lnTo>
                    <a:pt x="2983043" y="1828800"/>
                  </a:lnTo>
                  <a:lnTo>
                    <a:pt x="3297836" y="1124263"/>
                  </a:lnTo>
                  <a:lnTo>
                    <a:pt x="3567659" y="599607"/>
                  </a:lnTo>
                  <a:lnTo>
                    <a:pt x="3777521" y="284813"/>
                  </a:lnTo>
                  <a:lnTo>
                    <a:pt x="4002374" y="89941"/>
                  </a:lnTo>
                  <a:cubicBezTo>
                    <a:pt x="4126532" y="12342"/>
                    <a:pt x="4075156" y="14990"/>
                    <a:pt x="4137285" y="14990"/>
                  </a:cubicBezTo>
                  <a:lnTo>
                    <a:pt x="4302177" y="0"/>
                  </a:lnTo>
                  <a:lnTo>
                    <a:pt x="4572000" y="104931"/>
                  </a:lnTo>
                  <a:lnTo>
                    <a:pt x="4706911" y="194872"/>
                  </a:lnTo>
                  <a:lnTo>
                    <a:pt x="4916774" y="524656"/>
                  </a:lnTo>
                  <a:lnTo>
                    <a:pt x="5231567" y="1109272"/>
                  </a:lnTo>
                  <a:lnTo>
                    <a:pt x="5501390" y="1753850"/>
                  </a:lnTo>
                  <a:lnTo>
                    <a:pt x="5696262" y="2353456"/>
                  </a:lnTo>
                  <a:lnTo>
                    <a:pt x="5996065" y="3417758"/>
                  </a:lnTo>
                  <a:lnTo>
                    <a:pt x="6415790" y="4347148"/>
                  </a:lnTo>
                  <a:lnTo>
                    <a:pt x="6805534" y="4946754"/>
                  </a:lnTo>
                  <a:lnTo>
                    <a:pt x="7180288" y="5411450"/>
                  </a:lnTo>
                  <a:lnTo>
                    <a:pt x="7659974" y="5876145"/>
                  </a:lnTo>
                  <a:lnTo>
                    <a:pt x="8304551" y="6280879"/>
                  </a:lnTo>
                  <a:lnTo>
                    <a:pt x="8649325" y="6430781"/>
                  </a:lnTo>
                  <a:lnTo>
                    <a:pt x="9009088" y="6535712"/>
                  </a:lnTo>
                  <a:lnTo>
                    <a:pt x="0" y="6550702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-942982" y="4454663"/>
              <a:ext cx="1143008" cy="1588"/>
            </a:xfrm>
            <a:prstGeom prst="lin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16200000">
            <a:off x="1903365" y="1873994"/>
            <a:ext cx="1883464" cy="817013"/>
            <a:chOff x="-942982" y="3857628"/>
            <a:chExt cx="1143008" cy="598623"/>
          </a:xfrm>
        </p:grpSpPr>
        <p:sp>
          <p:nvSpPr>
            <p:cNvPr id="19" name="Freeform 18"/>
            <p:cNvSpPr/>
            <p:nvPr/>
          </p:nvSpPr>
          <p:spPr>
            <a:xfrm>
              <a:off x="-785818" y="3857628"/>
              <a:ext cx="785818" cy="584342"/>
            </a:xfrm>
            <a:custGeom>
              <a:avLst/>
              <a:gdLst>
                <a:gd name="connsiteX0" fmla="*/ 0 w 9009088"/>
                <a:gd name="connsiteY0" fmla="*/ 6550702 h 6550702"/>
                <a:gd name="connsiteX1" fmla="*/ 359764 w 9009088"/>
                <a:gd name="connsiteY1" fmla="*/ 6400800 h 6550702"/>
                <a:gd name="connsiteX2" fmla="*/ 809469 w 9009088"/>
                <a:gd name="connsiteY2" fmla="*/ 6115987 h 6550702"/>
                <a:gd name="connsiteX3" fmla="*/ 1124262 w 9009088"/>
                <a:gd name="connsiteY3" fmla="*/ 5831174 h 6550702"/>
                <a:gd name="connsiteX4" fmla="*/ 1379095 w 9009088"/>
                <a:gd name="connsiteY4" fmla="*/ 5531371 h 6550702"/>
                <a:gd name="connsiteX5" fmla="*/ 1708879 w 9009088"/>
                <a:gd name="connsiteY5" fmla="*/ 5051686 h 6550702"/>
                <a:gd name="connsiteX6" fmla="*/ 1978702 w 9009088"/>
                <a:gd name="connsiteY6" fmla="*/ 4557010 h 6550702"/>
                <a:gd name="connsiteX7" fmla="*/ 2293495 w 9009088"/>
                <a:gd name="connsiteY7" fmla="*/ 3942413 h 6550702"/>
                <a:gd name="connsiteX8" fmla="*/ 2668249 w 9009088"/>
                <a:gd name="connsiteY8" fmla="*/ 2878112 h 6550702"/>
                <a:gd name="connsiteX9" fmla="*/ 2983043 w 9009088"/>
                <a:gd name="connsiteY9" fmla="*/ 1828800 h 6550702"/>
                <a:gd name="connsiteX10" fmla="*/ 3297836 w 9009088"/>
                <a:gd name="connsiteY10" fmla="*/ 1124263 h 6550702"/>
                <a:gd name="connsiteX11" fmla="*/ 3567659 w 9009088"/>
                <a:gd name="connsiteY11" fmla="*/ 599607 h 6550702"/>
                <a:gd name="connsiteX12" fmla="*/ 3777521 w 9009088"/>
                <a:gd name="connsiteY12" fmla="*/ 284813 h 6550702"/>
                <a:gd name="connsiteX13" fmla="*/ 4002374 w 9009088"/>
                <a:gd name="connsiteY13" fmla="*/ 89941 h 6550702"/>
                <a:gd name="connsiteX14" fmla="*/ 4137285 w 9009088"/>
                <a:gd name="connsiteY14" fmla="*/ 14990 h 6550702"/>
                <a:gd name="connsiteX15" fmla="*/ 4302177 w 9009088"/>
                <a:gd name="connsiteY15" fmla="*/ 0 h 6550702"/>
                <a:gd name="connsiteX16" fmla="*/ 4572000 w 9009088"/>
                <a:gd name="connsiteY16" fmla="*/ 104931 h 6550702"/>
                <a:gd name="connsiteX17" fmla="*/ 4706911 w 9009088"/>
                <a:gd name="connsiteY17" fmla="*/ 194872 h 6550702"/>
                <a:gd name="connsiteX18" fmla="*/ 4916774 w 9009088"/>
                <a:gd name="connsiteY18" fmla="*/ 524656 h 6550702"/>
                <a:gd name="connsiteX19" fmla="*/ 5231567 w 9009088"/>
                <a:gd name="connsiteY19" fmla="*/ 1109272 h 6550702"/>
                <a:gd name="connsiteX20" fmla="*/ 5501390 w 9009088"/>
                <a:gd name="connsiteY20" fmla="*/ 1753850 h 6550702"/>
                <a:gd name="connsiteX21" fmla="*/ 5696262 w 9009088"/>
                <a:gd name="connsiteY21" fmla="*/ 2353456 h 6550702"/>
                <a:gd name="connsiteX22" fmla="*/ 5996065 w 9009088"/>
                <a:gd name="connsiteY22" fmla="*/ 3417758 h 6550702"/>
                <a:gd name="connsiteX23" fmla="*/ 6415790 w 9009088"/>
                <a:gd name="connsiteY23" fmla="*/ 4347148 h 6550702"/>
                <a:gd name="connsiteX24" fmla="*/ 6805534 w 9009088"/>
                <a:gd name="connsiteY24" fmla="*/ 4946754 h 6550702"/>
                <a:gd name="connsiteX25" fmla="*/ 7180288 w 9009088"/>
                <a:gd name="connsiteY25" fmla="*/ 5411450 h 6550702"/>
                <a:gd name="connsiteX26" fmla="*/ 7659974 w 9009088"/>
                <a:gd name="connsiteY26" fmla="*/ 5876145 h 6550702"/>
                <a:gd name="connsiteX27" fmla="*/ 8304551 w 9009088"/>
                <a:gd name="connsiteY27" fmla="*/ 6280879 h 6550702"/>
                <a:gd name="connsiteX28" fmla="*/ 8649325 w 9009088"/>
                <a:gd name="connsiteY28" fmla="*/ 6430781 h 6550702"/>
                <a:gd name="connsiteX29" fmla="*/ 9009088 w 9009088"/>
                <a:gd name="connsiteY29" fmla="*/ 6535712 h 6550702"/>
                <a:gd name="connsiteX30" fmla="*/ 0 w 9009088"/>
                <a:gd name="connsiteY30" fmla="*/ 6550702 h 6550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09088" h="6550702">
                  <a:moveTo>
                    <a:pt x="0" y="6550702"/>
                  </a:moveTo>
                  <a:lnTo>
                    <a:pt x="359764" y="6400800"/>
                  </a:lnTo>
                  <a:lnTo>
                    <a:pt x="809469" y="6115987"/>
                  </a:lnTo>
                  <a:lnTo>
                    <a:pt x="1124262" y="5831174"/>
                  </a:lnTo>
                  <a:lnTo>
                    <a:pt x="1379095" y="5531371"/>
                  </a:lnTo>
                  <a:lnTo>
                    <a:pt x="1708879" y="5051686"/>
                  </a:lnTo>
                  <a:lnTo>
                    <a:pt x="1978702" y="4557010"/>
                  </a:lnTo>
                  <a:lnTo>
                    <a:pt x="2293495" y="3942413"/>
                  </a:lnTo>
                  <a:lnTo>
                    <a:pt x="2668249" y="2878112"/>
                  </a:lnTo>
                  <a:lnTo>
                    <a:pt x="2983043" y="1828800"/>
                  </a:lnTo>
                  <a:lnTo>
                    <a:pt x="3297836" y="1124263"/>
                  </a:lnTo>
                  <a:lnTo>
                    <a:pt x="3567659" y="599607"/>
                  </a:lnTo>
                  <a:lnTo>
                    <a:pt x="3777521" y="284813"/>
                  </a:lnTo>
                  <a:lnTo>
                    <a:pt x="4002374" y="89941"/>
                  </a:lnTo>
                  <a:cubicBezTo>
                    <a:pt x="4126532" y="12342"/>
                    <a:pt x="4075156" y="14990"/>
                    <a:pt x="4137285" y="14990"/>
                  </a:cubicBezTo>
                  <a:lnTo>
                    <a:pt x="4302177" y="0"/>
                  </a:lnTo>
                  <a:lnTo>
                    <a:pt x="4572000" y="104931"/>
                  </a:lnTo>
                  <a:lnTo>
                    <a:pt x="4706911" y="194872"/>
                  </a:lnTo>
                  <a:lnTo>
                    <a:pt x="4916774" y="524656"/>
                  </a:lnTo>
                  <a:lnTo>
                    <a:pt x="5231567" y="1109272"/>
                  </a:lnTo>
                  <a:lnTo>
                    <a:pt x="5501390" y="1753850"/>
                  </a:lnTo>
                  <a:lnTo>
                    <a:pt x="5696262" y="2353456"/>
                  </a:lnTo>
                  <a:lnTo>
                    <a:pt x="5996065" y="3417758"/>
                  </a:lnTo>
                  <a:lnTo>
                    <a:pt x="6415790" y="4347148"/>
                  </a:lnTo>
                  <a:lnTo>
                    <a:pt x="6805534" y="4946754"/>
                  </a:lnTo>
                  <a:lnTo>
                    <a:pt x="7180288" y="5411450"/>
                  </a:lnTo>
                  <a:lnTo>
                    <a:pt x="7659974" y="5876145"/>
                  </a:lnTo>
                  <a:lnTo>
                    <a:pt x="8304551" y="6280879"/>
                  </a:lnTo>
                  <a:lnTo>
                    <a:pt x="8649325" y="6430781"/>
                  </a:lnTo>
                  <a:lnTo>
                    <a:pt x="9009088" y="6535712"/>
                  </a:lnTo>
                  <a:lnTo>
                    <a:pt x="0" y="655070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-942982" y="4454663"/>
              <a:ext cx="1143008" cy="1588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2339752" y="1616658"/>
            <a:ext cx="598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Trait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3671424" y="4259864"/>
            <a:ext cx="2762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Environmental parameter X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3268446" y="2331038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E(Y)</a:t>
            </a:r>
            <a:r>
              <a:rPr lang="en-GB" baseline="-25000" dirty="0" smtClean="0"/>
              <a:t>X1</a:t>
            </a:r>
            <a:endParaRPr lang="en-GB" baseline="-25000" dirty="0"/>
          </a:p>
        </p:txBody>
      </p:sp>
      <p:sp>
        <p:nvSpPr>
          <p:cNvPr id="24" name="TextBox 23"/>
          <p:cNvSpPr txBox="1"/>
          <p:nvPr/>
        </p:nvSpPr>
        <p:spPr>
          <a:xfrm>
            <a:off x="3268446" y="3419708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E(Y)</a:t>
            </a:r>
            <a:r>
              <a:rPr lang="en-GB" baseline="-25000" dirty="0" smtClean="0"/>
              <a:t>X2</a:t>
            </a:r>
            <a:endParaRPr lang="en-GB" baseline="-250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251520" y="4495157"/>
            <a:ext cx="2921516" cy="2246211"/>
            <a:chOff x="683568" y="3777784"/>
            <a:chExt cx="4587172" cy="3153784"/>
          </a:xfrm>
        </p:grpSpPr>
        <p:cxnSp>
          <p:nvCxnSpPr>
            <p:cNvPr id="30" name="Straight Arrow Connector 29"/>
            <p:cNvCxnSpPr/>
            <p:nvPr/>
          </p:nvCxnSpPr>
          <p:spPr>
            <a:xfrm>
              <a:off x="1612262" y="6492682"/>
              <a:ext cx="3643338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rot="5400000" flipH="1" flipV="1">
              <a:off x="326378" y="5206798"/>
              <a:ext cx="2571768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3826046" y="5157192"/>
              <a:ext cx="1588" cy="1336284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1327303" y="5161997"/>
              <a:ext cx="2500331" cy="793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rot="16200000" flipV="1">
              <a:off x="1816269" y="5590180"/>
              <a:ext cx="1800243" cy="2063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1282002" y="4722203"/>
              <a:ext cx="1432000" cy="29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 35"/>
            <p:cNvGrpSpPr/>
            <p:nvPr/>
          </p:nvGrpSpPr>
          <p:grpSpPr>
            <a:xfrm rot="16200000">
              <a:off x="195691" y="4800499"/>
              <a:ext cx="2048412" cy="745575"/>
              <a:chOff x="-942982" y="3857628"/>
              <a:chExt cx="1143008" cy="598623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43" name="Freeform 42"/>
              <p:cNvSpPr/>
              <p:nvPr/>
            </p:nvSpPr>
            <p:spPr>
              <a:xfrm>
                <a:off x="-785818" y="3857628"/>
                <a:ext cx="785818" cy="584342"/>
              </a:xfrm>
              <a:custGeom>
                <a:avLst/>
                <a:gdLst>
                  <a:gd name="connsiteX0" fmla="*/ 0 w 9009088"/>
                  <a:gd name="connsiteY0" fmla="*/ 6550702 h 6550702"/>
                  <a:gd name="connsiteX1" fmla="*/ 359764 w 9009088"/>
                  <a:gd name="connsiteY1" fmla="*/ 6400800 h 6550702"/>
                  <a:gd name="connsiteX2" fmla="*/ 809469 w 9009088"/>
                  <a:gd name="connsiteY2" fmla="*/ 6115987 h 6550702"/>
                  <a:gd name="connsiteX3" fmla="*/ 1124262 w 9009088"/>
                  <a:gd name="connsiteY3" fmla="*/ 5831174 h 6550702"/>
                  <a:gd name="connsiteX4" fmla="*/ 1379095 w 9009088"/>
                  <a:gd name="connsiteY4" fmla="*/ 5531371 h 6550702"/>
                  <a:gd name="connsiteX5" fmla="*/ 1708879 w 9009088"/>
                  <a:gd name="connsiteY5" fmla="*/ 5051686 h 6550702"/>
                  <a:gd name="connsiteX6" fmla="*/ 1978702 w 9009088"/>
                  <a:gd name="connsiteY6" fmla="*/ 4557010 h 6550702"/>
                  <a:gd name="connsiteX7" fmla="*/ 2293495 w 9009088"/>
                  <a:gd name="connsiteY7" fmla="*/ 3942413 h 6550702"/>
                  <a:gd name="connsiteX8" fmla="*/ 2668249 w 9009088"/>
                  <a:gd name="connsiteY8" fmla="*/ 2878112 h 6550702"/>
                  <a:gd name="connsiteX9" fmla="*/ 2983043 w 9009088"/>
                  <a:gd name="connsiteY9" fmla="*/ 1828800 h 6550702"/>
                  <a:gd name="connsiteX10" fmla="*/ 3297836 w 9009088"/>
                  <a:gd name="connsiteY10" fmla="*/ 1124263 h 6550702"/>
                  <a:gd name="connsiteX11" fmla="*/ 3567659 w 9009088"/>
                  <a:gd name="connsiteY11" fmla="*/ 599607 h 6550702"/>
                  <a:gd name="connsiteX12" fmla="*/ 3777521 w 9009088"/>
                  <a:gd name="connsiteY12" fmla="*/ 284813 h 6550702"/>
                  <a:gd name="connsiteX13" fmla="*/ 4002374 w 9009088"/>
                  <a:gd name="connsiteY13" fmla="*/ 89941 h 6550702"/>
                  <a:gd name="connsiteX14" fmla="*/ 4137285 w 9009088"/>
                  <a:gd name="connsiteY14" fmla="*/ 14990 h 6550702"/>
                  <a:gd name="connsiteX15" fmla="*/ 4302177 w 9009088"/>
                  <a:gd name="connsiteY15" fmla="*/ 0 h 6550702"/>
                  <a:gd name="connsiteX16" fmla="*/ 4572000 w 9009088"/>
                  <a:gd name="connsiteY16" fmla="*/ 104931 h 6550702"/>
                  <a:gd name="connsiteX17" fmla="*/ 4706911 w 9009088"/>
                  <a:gd name="connsiteY17" fmla="*/ 194872 h 6550702"/>
                  <a:gd name="connsiteX18" fmla="*/ 4916774 w 9009088"/>
                  <a:gd name="connsiteY18" fmla="*/ 524656 h 6550702"/>
                  <a:gd name="connsiteX19" fmla="*/ 5231567 w 9009088"/>
                  <a:gd name="connsiteY19" fmla="*/ 1109272 h 6550702"/>
                  <a:gd name="connsiteX20" fmla="*/ 5501390 w 9009088"/>
                  <a:gd name="connsiteY20" fmla="*/ 1753850 h 6550702"/>
                  <a:gd name="connsiteX21" fmla="*/ 5696262 w 9009088"/>
                  <a:gd name="connsiteY21" fmla="*/ 2353456 h 6550702"/>
                  <a:gd name="connsiteX22" fmla="*/ 5996065 w 9009088"/>
                  <a:gd name="connsiteY22" fmla="*/ 3417758 h 6550702"/>
                  <a:gd name="connsiteX23" fmla="*/ 6415790 w 9009088"/>
                  <a:gd name="connsiteY23" fmla="*/ 4347148 h 6550702"/>
                  <a:gd name="connsiteX24" fmla="*/ 6805534 w 9009088"/>
                  <a:gd name="connsiteY24" fmla="*/ 4946754 h 6550702"/>
                  <a:gd name="connsiteX25" fmla="*/ 7180288 w 9009088"/>
                  <a:gd name="connsiteY25" fmla="*/ 5411450 h 6550702"/>
                  <a:gd name="connsiteX26" fmla="*/ 7659974 w 9009088"/>
                  <a:gd name="connsiteY26" fmla="*/ 5876145 h 6550702"/>
                  <a:gd name="connsiteX27" fmla="*/ 8304551 w 9009088"/>
                  <a:gd name="connsiteY27" fmla="*/ 6280879 h 6550702"/>
                  <a:gd name="connsiteX28" fmla="*/ 8649325 w 9009088"/>
                  <a:gd name="connsiteY28" fmla="*/ 6430781 h 6550702"/>
                  <a:gd name="connsiteX29" fmla="*/ 9009088 w 9009088"/>
                  <a:gd name="connsiteY29" fmla="*/ 6535712 h 6550702"/>
                  <a:gd name="connsiteX30" fmla="*/ 0 w 9009088"/>
                  <a:gd name="connsiteY30" fmla="*/ 6550702 h 6550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9009088" h="6550702">
                    <a:moveTo>
                      <a:pt x="0" y="6550702"/>
                    </a:moveTo>
                    <a:lnTo>
                      <a:pt x="359764" y="6400800"/>
                    </a:lnTo>
                    <a:lnTo>
                      <a:pt x="809469" y="6115987"/>
                    </a:lnTo>
                    <a:lnTo>
                      <a:pt x="1124262" y="5831174"/>
                    </a:lnTo>
                    <a:lnTo>
                      <a:pt x="1379095" y="5531371"/>
                    </a:lnTo>
                    <a:lnTo>
                      <a:pt x="1708879" y="5051686"/>
                    </a:lnTo>
                    <a:lnTo>
                      <a:pt x="1978702" y="4557010"/>
                    </a:lnTo>
                    <a:lnTo>
                      <a:pt x="2293495" y="3942413"/>
                    </a:lnTo>
                    <a:lnTo>
                      <a:pt x="2668249" y="2878112"/>
                    </a:lnTo>
                    <a:lnTo>
                      <a:pt x="2983043" y="1828800"/>
                    </a:lnTo>
                    <a:lnTo>
                      <a:pt x="3297836" y="1124263"/>
                    </a:lnTo>
                    <a:lnTo>
                      <a:pt x="3567659" y="599607"/>
                    </a:lnTo>
                    <a:lnTo>
                      <a:pt x="3777521" y="284813"/>
                    </a:lnTo>
                    <a:lnTo>
                      <a:pt x="4002374" y="89941"/>
                    </a:lnTo>
                    <a:cubicBezTo>
                      <a:pt x="4126532" y="12342"/>
                      <a:pt x="4075156" y="14990"/>
                      <a:pt x="4137285" y="14990"/>
                    </a:cubicBezTo>
                    <a:lnTo>
                      <a:pt x="4302177" y="0"/>
                    </a:lnTo>
                    <a:lnTo>
                      <a:pt x="4572000" y="104931"/>
                    </a:lnTo>
                    <a:lnTo>
                      <a:pt x="4706911" y="194872"/>
                    </a:lnTo>
                    <a:lnTo>
                      <a:pt x="4916774" y="524656"/>
                    </a:lnTo>
                    <a:lnTo>
                      <a:pt x="5231567" y="1109272"/>
                    </a:lnTo>
                    <a:lnTo>
                      <a:pt x="5501390" y="1753850"/>
                    </a:lnTo>
                    <a:lnTo>
                      <a:pt x="5696262" y="2353456"/>
                    </a:lnTo>
                    <a:lnTo>
                      <a:pt x="5996065" y="3417758"/>
                    </a:lnTo>
                    <a:lnTo>
                      <a:pt x="6415790" y="4347148"/>
                    </a:lnTo>
                    <a:lnTo>
                      <a:pt x="6805534" y="4946754"/>
                    </a:lnTo>
                    <a:lnTo>
                      <a:pt x="7180288" y="5411450"/>
                    </a:lnTo>
                    <a:lnTo>
                      <a:pt x="7659974" y="5876145"/>
                    </a:lnTo>
                    <a:lnTo>
                      <a:pt x="8304551" y="6280879"/>
                    </a:lnTo>
                    <a:lnTo>
                      <a:pt x="8649325" y="6430781"/>
                    </a:lnTo>
                    <a:lnTo>
                      <a:pt x="9009088" y="6535712"/>
                    </a:lnTo>
                    <a:lnTo>
                      <a:pt x="0" y="6550702"/>
                    </a:lnTo>
                    <a:close/>
                  </a:path>
                </a:pathLst>
              </a:custGeom>
              <a:grpFill/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4" name="Straight Connector 43"/>
              <p:cNvCxnSpPr/>
              <p:nvPr/>
            </p:nvCxnSpPr>
            <p:spPr>
              <a:xfrm>
                <a:off x="-942982" y="4454663"/>
                <a:ext cx="1143008" cy="1588"/>
              </a:xfrm>
              <a:prstGeom prst="line">
                <a:avLst/>
              </a:prstGeom>
              <a:grpFill/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/>
            <p:cNvGrpSpPr/>
            <p:nvPr/>
          </p:nvGrpSpPr>
          <p:grpSpPr>
            <a:xfrm rot="16200000">
              <a:off x="247181" y="4311009"/>
              <a:ext cx="1883464" cy="817013"/>
              <a:chOff x="-942982" y="3857628"/>
              <a:chExt cx="1143008" cy="598623"/>
            </a:xfrm>
          </p:grpSpPr>
          <p:sp>
            <p:nvSpPr>
              <p:cNvPr id="41" name="Freeform 40"/>
              <p:cNvSpPr/>
              <p:nvPr/>
            </p:nvSpPr>
            <p:spPr>
              <a:xfrm>
                <a:off x="-785818" y="3857628"/>
                <a:ext cx="785818" cy="584342"/>
              </a:xfrm>
              <a:custGeom>
                <a:avLst/>
                <a:gdLst>
                  <a:gd name="connsiteX0" fmla="*/ 0 w 9009088"/>
                  <a:gd name="connsiteY0" fmla="*/ 6550702 h 6550702"/>
                  <a:gd name="connsiteX1" fmla="*/ 359764 w 9009088"/>
                  <a:gd name="connsiteY1" fmla="*/ 6400800 h 6550702"/>
                  <a:gd name="connsiteX2" fmla="*/ 809469 w 9009088"/>
                  <a:gd name="connsiteY2" fmla="*/ 6115987 h 6550702"/>
                  <a:gd name="connsiteX3" fmla="*/ 1124262 w 9009088"/>
                  <a:gd name="connsiteY3" fmla="*/ 5831174 h 6550702"/>
                  <a:gd name="connsiteX4" fmla="*/ 1379095 w 9009088"/>
                  <a:gd name="connsiteY4" fmla="*/ 5531371 h 6550702"/>
                  <a:gd name="connsiteX5" fmla="*/ 1708879 w 9009088"/>
                  <a:gd name="connsiteY5" fmla="*/ 5051686 h 6550702"/>
                  <a:gd name="connsiteX6" fmla="*/ 1978702 w 9009088"/>
                  <a:gd name="connsiteY6" fmla="*/ 4557010 h 6550702"/>
                  <a:gd name="connsiteX7" fmla="*/ 2293495 w 9009088"/>
                  <a:gd name="connsiteY7" fmla="*/ 3942413 h 6550702"/>
                  <a:gd name="connsiteX8" fmla="*/ 2668249 w 9009088"/>
                  <a:gd name="connsiteY8" fmla="*/ 2878112 h 6550702"/>
                  <a:gd name="connsiteX9" fmla="*/ 2983043 w 9009088"/>
                  <a:gd name="connsiteY9" fmla="*/ 1828800 h 6550702"/>
                  <a:gd name="connsiteX10" fmla="*/ 3297836 w 9009088"/>
                  <a:gd name="connsiteY10" fmla="*/ 1124263 h 6550702"/>
                  <a:gd name="connsiteX11" fmla="*/ 3567659 w 9009088"/>
                  <a:gd name="connsiteY11" fmla="*/ 599607 h 6550702"/>
                  <a:gd name="connsiteX12" fmla="*/ 3777521 w 9009088"/>
                  <a:gd name="connsiteY12" fmla="*/ 284813 h 6550702"/>
                  <a:gd name="connsiteX13" fmla="*/ 4002374 w 9009088"/>
                  <a:gd name="connsiteY13" fmla="*/ 89941 h 6550702"/>
                  <a:gd name="connsiteX14" fmla="*/ 4137285 w 9009088"/>
                  <a:gd name="connsiteY14" fmla="*/ 14990 h 6550702"/>
                  <a:gd name="connsiteX15" fmla="*/ 4302177 w 9009088"/>
                  <a:gd name="connsiteY15" fmla="*/ 0 h 6550702"/>
                  <a:gd name="connsiteX16" fmla="*/ 4572000 w 9009088"/>
                  <a:gd name="connsiteY16" fmla="*/ 104931 h 6550702"/>
                  <a:gd name="connsiteX17" fmla="*/ 4706911 w 9009088"/>
                  <a:gd name="connsiteY17" fmla="*/ 194872 h 6550702"/>
                  <a:gd name="connsiteX18" fmla="*/ 4916774 w 9009088"/>
                  <a:gd name="connsiteY18" fmla="*/ 524656 h 6550702"/>
                  <a:gd name="connsiteX19" fmla="*/ 5231567 w 9009088"/>
                  <a:gd name="connsiteY19" fmla="*/ 1109272 h 6550702"/>
                  <a:gd name="connsiteX20" fmla="*/ 5501390 w 9009088"/>
                  <a:gd name="connsiteY20" fmla="*/ 1753850 h 6550702"/>
                  <a:gd name="connsiteX21" fmla="*/ 5696262 w 9009088"/>
                  <a:gd name="connsiteY21" fmla="*/ 2353456 h 6550702"/>
                  <a:gd name="connsiteX22" fmla="*/ 5996065 w 9009088"/>
                  <a:gd name="connsiteY22" fmla="*/ 3417758 h 6550702"/>
                  <a:gd name="connsiteX23" fmla="*/ 6415790 w 9009088"/>
                  <a:gd name="connsiteY23" fmla="*/ 4347148 h 6550702"/>
                  <a:gd name="connsiteX24" fmla="*/ 6805534 w 9009088"/>
                  <a:gd name="connsiteY24" fmla="*/ 4946754 h 6550702"/>
                  <a:gd name="connsiteX25" fmla="*/ 7180288 w 9009088"/>
                  <a:gd name="connsiteY25" fmla="*/ 5411450 h 6550702"/>
                  <a:gd name="connsiteX26" fmla="*/ 7659974 w 9009088"/>
                  <a:gd name="connsiteY26" fmla="*/ 5876145 h 6550702"/>
                  <a:gd name="connsiteX27" fmla="*/ 8304551 w 9009088"/>
                  <a:gd name="connsiteY27" fmla="*/ 6280879 h 6550702"/>
                  <a:gd name="connsiteX28" fmla="*/ 8649325 w 9009088"/>
                  <a:gd name="connsiteY28" fmla="*/ 6430781 h 6550702"/>
                  <a:gd name="connsiteX29" fmla="*/ 9009088 w 9009088"/>
                  <a:gd name="connsiteY29" fmla="*/ 6535712 h 6550702"/>
                  <a:gd name="connsiteX30" fmla="*/ 0 w 9009088"/>
                  <a:gd name="connsiteY30" fmla="*/ 6550702 h 6550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9009088" h="6550702">
                    <a:moveTo>
                      <a:pt x="0" y="6550702"/>
                    </a:moveTo>
                    <a:lnTo>
                      <a:pt x="359764" y="6400800"/>
                    </a:lnTo>
                    <a:lnTo>
                      <a:pt x="809469" y="6115987"/>
                    </a:lnTo>
                    <a:lnTo>
                      <a:pt x="1124262" y="5831174"/>
                    </a:lnTo>
                    <a:lnTo>
                      <a:pt x="1379095" y="5531371"/>
                    </a:lnTo>
                    <a:lnTo>
                      <a:pt x="1708879" y="5051686"/>
                    </a:lnTo>
                    <a:lnTo>
                      <a:pt x="1978702" y="4557010"/>
                    </a:lnTo>
                    <a:lnTo>
                      <a:pt x="2293495" y="3942413"/>
                    </a:lnTo>
                    <a:lnTo>
                      <a:pt x="2668249" y="2878112"/>
                    </a:lnTo>
                    <a:lnTo>
                      <a:pt x="2983043" y="1828800"/>
                    </a:lnTo>
                    <a:lnTo>
                      <a:pt x="3297836" y="1124263"/>
                    </a:lnTo>
                    <a:lnTo>
                      <a:pt x="3567659" y="599607"/>
                    </a:lnTo>
                    <a:lnTo>
                      <a:pt x="3777521" y="284813"/>
                    </a:lnTo>
                    <a:lnTo>
                      <a:pt x="4002374" y="89941"/>
                    </a:lnTo>
                    <a:cubicBezTo>
                      <a:pt x="4126532" y="12342"/>
                      <a:pt x="4075156" y="14990"/>
                      <a:pt x="4137285" y="14990"/>
                    </a:cubicBezTo>
                    <a:lnTo>
                      <a:pt x="4302177" y="0"/>
                    </a:lnTo>
                    <a:lnTo>
                      <a:pt x="4572000" y="104931"/>
                    </a:lnTo>
                    <a:lnTo>
                      <a:pt x="4706911" y="194872"/>
                    </a:lnTo>
                    <a:lnTo>
                      <a:pt x="4916774" y="524656"/>
                    </a:lnTo>
                    <a:lnTo>
                      <a:pt x="5231567" y="1109272"/>
                    </a:lnTo>
                    <a:lnTo>
                      <a:pt x="5501390" y="1753850"/>
                    </a:lnTo>
                    <a:lnTo>
                      <a:pt x="5696262" y="2353456"/>
                    </a:lnTo>
                    <a:lnTo>
                      <a:pt x="5996065" y="3417758"/>
                    </a:lnTo>
                    <a:lnTo>
                      <a:pt x="6415790" y="4347148"/>
                    </a:lnTo>
                    <a:lnTo>
                      <a:pt x="6805534" y="4946754"/>
                    </a:lnTo>
                    <a:lnTo>
                      <a:pt x="7180288" y="5411450"/>
                    </a:lnTo>
                    <a:lnTo>
                      <a:pt x="7659974" y="5876145"/>
                    </a:lnTo>
                    <a:lnTo>
                      <a:pt x="8304551" y="6280879"/>
                    </a:lnTo>
                    <a:lnTo>
                      <a:pt x="8649325" y="6430781"/>
                    </a:lnTo>
                    <a:lnTo>
                      <a:pt x="9009088" y="6535712"/>
                    </a:lnTo>
                    <a:lnTo>
                      <a:pt x="0" y="6550702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2" name="Straight Connector 41"/>
              <p:cNvCxnSpPr/>
              <p:nvPr/>
            </p:nvCxnSpPr>
            <p:spPr>
              <a:xfrm>
                <a:off x="-942982" y="4454663"/>
                <a:ext cx="1143008" cy="1588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extBox 37"/>
            <p:cNvSpPr txBox="1"/>
            <p:nvPr/>
          </p:nvSpPr>
          <p:spPr>
            <a:xfrm>
              <a:off x="683568" y="3920915"/>
              <a:ext cx="710888" cy="4041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Trait</a:t>
              </a:r>
              <a:endParaRPr lang="en-GB" sz="16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713053" y="6564121"/>
              <a:ext cx="2819873" cy="3674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Environmental parameter X</a:t>
              </a:r>
              <a:endParaRPr lang="en-GB" sz="1400" dirty="0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1647645" y="4597545"/>
              <a:ext cx="3623095" cy="750832"/>
            </a:xfrm>
            <a:custGeom>
              <a:avLst/>
              <a:gdLst>
                <a:gd name="connsiteX0" fmla="*/ 0 w 3623095"/>
                <a:gd name="connsiteY0" fmla="*/ 647315 h 750832"/>
                <a:gd name="connsiteX1" fmla="*/ 508959 w 3623095"/>
                <a:gd name="connsiteY1" fmla="*/ 334 h 750832"/>
                <a:gd name="connsiteX2" fmla="*/ 2303253 w 3623095"/>
                <a:gd name="connsiteY2" fmla="*/ 561051 h 750832"/>
                <a:gd name="connsiteX3" fmla="*/ 3554083 w 3623095"/>
                <a:gd name="connsiteY3" fmla="*/ 733580 h 750832"/>
                <a:gd name="connsiteX4" fmla="*/ 3554083 w 3623095"/>
                <a:gd name="connsiteY4" fmla="*/ 733580 h 750832"/>
                <a:gd name="connsiteX5" fmla="*/ 3623095 w 3623095"/>
                <a:gd name="connsiteY5" fmla="*/ 750832 h 750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23095" h="750832">
                  <a:moveTo>
                    <a:pt x="0" y="647315"/>
                  </a:moveTo>
                  <a:cubicBezTo>
                    <a:pt x="62542" y="331013"/>
                    <a:pt x="125084" y="14711"/>
                    <a:pt x="508959" y="334"/>
                  </a:cubicBezTo>
                  <a:cubicBezTo>
                    <a:pt x="892835" y="-14043"/>
                    <a:pt x="1795732" y="438843"/>
                    <a:pt x="2303253" y="561051"/>
                  </a:cubicBezTo>
                  <a:cubicBezTo>
                    <a:pt x="2810774" y="683259"/>
                    <a:pt x="3554083" y="733580"/>
                    <a:pt x="3554083" y="733580"/>
                  </a:cubicBezTo>
                  <a:lnTo>
                    <a:pt x="3554083" y="733580"/>
                  </a:lnTo>
                  <a:lnTo>
                    <a:pt x="3623095" y="75083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3977294" y="5136119"/>
            <a:ext cx="5004048" cy="12926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CH" sz="2400" i="1" dirty="0" smtClean="0">
                <a:solidFill>
                  <a:schemeClr val="accent1">
                    <a:lumMod val="75000"/>
                  </a:schemeClr>
                </a:solidFill>
              </a:rPr>
              <a:t>Norm of reaction:</a:t>
            </a:r>
          </a:p>
          <a:p>
            <a:r>
              <a:rPr lang="de-CH" i="1" dirty="0" smtClean="0"/>
              <a:t>function describing the relationship between an environmental parameter and the expected value for a specific trait for one genotype.</a:t>
            </a:r>
          </a:p>
        </p:txBody>
      </p:sp>
      <p:grpSp>
        <p:nvGrpSpPr>
          <p:cNvPr id="50" name="Group 49"/>
          <p:cNvGrpSpPr/>
          <p:nvPr/>
        </p:nvGrpSpPr>
        <p:grpSpPr>
          <a:xfrm flipH="1">
            <a:off x="1986538" y="4729911"/>
            <a:ext cx="713195" cy="688745"/>
            <a:chOff x="3779912" y="5823152"/>
            <a:chExt cx="936104" cy="688745"/>
          </a:xfrm>
          <a:solidFill>
            <a:schemeClr val="bg2">
              <a:lumMod val="50000"/>
            </a:schemeClr>
          </a:solidFill>
        </p:grpSpPr>
        <p:sp>
          <p:nvSpPr>
            <p:cNvPr id="51" name="Freeform 50"/>
            <p:cNvSpPr/>
            <p:nvPr/>
          </p:nvSpPr>
          <p:spPr>
            <a:xfrm>
              <a:off x="3779912" y="5823152"/>
              <a:ext cx="936104" cy="688745"/>
            </a:xfrm>
            <a:custGeom>
              <a:avLst/>
              <a:gdLst>
                <a:gd name="connsiteX0" fmla="*/ 707939 w 6362802"/>
                <a:gd name="connsiteY0" fmla="*/ 2003181 h 4447406"/>
                <a:gd name="connsiteX1" fmla="*/ 769647 w 6362802"/>
                <a:gd name="connsiteY1" fmla="*/ 1728300 h 4447406"/>
                <a:gd name="connsiteX2" fmla="*/ 932331 w 6362802"/>
                <a:gd name="connsiteY2" fmla="*/ 1358052 h 4447406"/>
                <a:gd name="connsiteX3" fmla="*/ 1106236 w 6362802"/>
                <a:gd name="connsiteY3" fmla="*/ 1105610 h 4447406"/>
                <a:gd name="connsiteX4" fmla="*/ 1386726 w 6362802"/>
                <a:gd name="connsiteY4" fmla="*/ 909267 h 4447406"/>
                <a:gd name="connsiteX5" fmla="*/ 1717706 w 6362802"/>
                <a:gd name="connsiteY5" fmla="*/ 825120 h 4447406"/>
                <a:gd name="connsiteX6" fmla="*/ 2099173 w 6362802"/>
                <a:gd name="connsiteY6" fmla="*/ 769021 h 4447406"/>
                <a:gd name="connsiteX7" fmla="*/ 2514299 w 6362802"/>
                <a:gd name="connsiteY7" fmla="*/ 735363 h 4447406"/>
                <a:gd name="connsiteX8" fmla="*/ 2834059 w 6362802"/>
                <a:gd name="connsiteY8" fmla="*/ 740972 h 4447406"/>
                <a:gd name="connsiteX9" fmla="*/ 3305284 w 6362802"/>
                <a:gd name="connsiteY9" fmla="*/ 763412 h 4447406"/>
                <a:gd name="connsiteX10" fmla="*/ 3563335 w 6362802"/>
                <a:gd name="connsiteY10" fmla="*/ 797071 h 4447406"/>
                <a:gd name="connsiteX11" fmla="*/ 3748459 w 6362802"/>
                <a:gd name="connsiteY11" fmla="*/ 808290 h 4447406"/>
                <a:gd name="connsiteX12" fmla="*/ 3770898 w 6362802"/>
                <a:gd name="connsiteY12" fmla="*/ 808290 h 4447406"/>
                <a:gd name="connsiteX13" fmla="*/ 3776508 w 6362802"/>
                <a:gd name="connsiteY13" fmla="*/ 752192 h 4447406"/>
                <a:gd name="connsiteX14" fmla="*/ 3804557 w 6362802"/>
                <a:gd name="connsiteY14" fmla="*/ 611947 h 4447406"/>
                <a:gd name="connsiteX15" fmla="*/ 3911144 w 6362802"/>
                <a:gd name="connsiteY15" fmla="*/ 438042 h 4447406"/>
                <a:gd name="connsiteX16" fmla="*/ 4028950 w 6362802"/>
                <a:gd name="connsiteY16" fmla="*/ 348285 h 4447406"/>
                <a:gd name="connsiteX17" fmla="*/ 4157976 w 6362802"/>
                <a:gd name="connsiteY17" fmla="*/ 320236 h 4447406"/>
                <a:gd name="connsiteX18" fmla="*/ 4275782 w 6362802"/>
                <a:gd name="connsiteY18" fmla="*/ 331456 h 4447406"/>
                <a:gd name="connsiteX19" fmla="*/ 4416027 w 6362802"/>
                <a:gd name="connsiteY19" fmla="*/ 393164 h 4447406"/>
                <a:gd name="connsiteX20" fmla="*/ 4466515 w 6362802"/>
                <a:gd name="connsiteY20" fmla="*/ 471701 h 4447406"/>
                <a:gd name="connsiteX21" fmla="*/ 4494564 w 6362802"/>
                <a:gd name="connsiteY21" fmla="*/ 522190 h 4447406"/>
                <a:gd name="connsiteX22" fmla="*/ 4505784 w 6362802"/>
                <a:gd name="connsiteY22" fmla="*/ 510970 h 4447406"/>
                <a:gd name="connsiteX23" fmla="*/ 4595541 w 6362802"/>
                <a:gd name="connsiteY23" fmla="*/ 466091 h 4447406"/>
                <a:gd name="connsiteX24" fmla="*/ 4702128 w 6362802"/>
                <a:gd name="connsiteY24" fmla="*/ 449262 h 4447406"/>
                <a:gd name="connsiteX25" fmla="*/ 4791885 w 6362802"/>
                <a:gd name="connsiteY25" fmla="*/ 460482 h 4447406"/>
                <a:gd name="connsiteX26" fmla="*/ 4808714 w 6362802"/>
                <a:gd name="connsiteY26" fmla="*/ 466091 h 4447406"/>
                <a:gd name="connsiteX27" fmla="*/ 4814324 w 6362802"/>
                <a:gd name="connsiteY27" fmla="*/ 449262 h 4447406"/>
                <a:gd name="connsiteX28" fmla="*/ 4786275 w 6362802"/>
                <a:gd name="connsiteY28" fmla="*/ 303407 h 4447406"/>
                <a:gd name="connsiteX29" fmla="*/ 4808714 w 6362802"/>
                <a:gd name="connsiteY29" fmla="*/ 163161 h 4447406"/>
                <a:gd name="connsiteX30" fmla="*/ 4909691 w 6362802"/>
                <a:gd name="connsiteY30" fmla="*/ 34136 h 4447406"/>
                <a:gd name="connsiteX31" fmla="*/ 5083595 w 6362802"/>
                <a:gd name="connsiteY31" fmla="*/ 477 h 4447406"/>
                <a:gd name="connsiteX32" fmla="*/ 5218231 w 6362802"/>
                <a:gd name="connsiteY32" fmla="*/ 50965 h 4447406"/>
                <a:gd name="connsiteX33" fmla="*/ 5324817 w 6362802"/>
                <a:gd name="connsiteY33" fmla="*/ 163161 h 4447406"/>
                <a:gd name="connsiteX34" fmla="*/ 5358476 w 6362802"/>
                <a:gd name="connsiteY34" fmla="*/ 297797 h 4447406"/>
                <a:gd name="connsiteX35" fmla="*/ 5369696 w 6362802"/>
                <a:gd name="connsiteY35" fmla="*/ 387554 h 4447406"/>
                <a:gd name="connsiteX36" fmla="*/ 5352866 w 6362802"/>
                <a:gd name="connsiteY36" fmla="*/ 516580 h 4447406"/>
                <a:gd name="connsiteX37" fmla="*/ 5319207 w 6362802"/>
                <a:gd name="connsiteY37" fmla="*/ 583898 h 4447406"/>
                <a:gd name="connsiteX38" fmla="*/ 5274329 w 6362802"/>
                <a:gd name="connsiteY38" fmla="*/ 679264 h 4447406"/>
                <a:gd name="connsiteX39" fmla="*/ 5291158 w 6362802"/>
                <a:gd name="connsiteY39" fmla="*/ 690484 h 4447406"/>
                <a:gd name="connsiteX40" fmla="*/ 5459453 w 6362802"/>
                <a:gd name="connsiteY40" fmla="*/ 847559 h 4447406"/>
                <a:gd name="connsiteX41" fmla="*/ 5661406 w 6362802"/>
                <a:gd name="connsiteY41" fmla="*/ 1038293 h 4447406"/>
                <a:gd name="connsiteX42" fmla="*/ 5891409 w 6362802"/>
                <a:gd name="connsiteY42" fmla="*/ 1268295 h 4447406"/>
                <a:gd name="connsiteX43" fmla="*/ 6059703 w 6362802"/>
                <a:gd name="connsiteY43" fmla="*/ 1487078 h 4447406"/>
                <a:gd name="connsiteX44" fmla="*/ 6244827 w 6362802"/>
                <a:gd name="connsiteY44" fmla="*/ 1761959 h 4447406"/>
                <a:gd name="connsiteX45" fmla="*/ 6323364 w 6362802"/>
                <a:gd name="connsiteY45" fmla="*/ 1913424 h 4447406"/>
                <a:gd name="connsiteX46" fmla="*/ 6362633 w 6362802"/>
                <a:gd name="connsiteY46" fmla="*/ 2031230 h 4447406"/>
                <a:gd name="connsiteX47" fmla="*/ 6328974 w 6362802"/>
                <a:gd name="connsiteY47" fmla="*/ 2076109 h 4447406"/>
                <a:gd name="connsiteX48" fmla="*/ 6166290 w 6362802"/>
                <a:gd name="connsiteY48" fmla="*/ 2205134 h 4447406"/>
                <a:gd name="connsiteX49" fmla="*/ 6009215 w 6362802"/>
                <a:gd name="connsiteY49" fmla="*/ 2233183 h 4447406"/>
                <a:gd name="connsiteX50" fmla="*/ 5829701 w 6362802"/>
                <a:gd name="connsiteY50" fmla="*/ 2244403 h 4447406"/>
                <a:gd name="connsiteX51" fmla="*/ 5751163 w 6362802"/>
                <a:gd name="connsiteY51" fmla="*/ 2221964 h 4447406"/>
                <a:gd name="connsiteX52" fmla="*/ 5796042 w 6362802"/>
                <a:gd name="connsiteY52" fmla="*/ 2255623 h 4447406"/>
                <a:gd name="connsiteX53" fmla="*/ 5633357 w 6362802"/>
                <a:gd name="connsiteY53" fmla="*/ 2311721 h 4447406"/>
                <a:gd name="connsiteX54" fmla="*/ 5481892 w 6362802"/>
                <a:gd name="connsiteY54" fmla="*/ 2278062 h 4447406"/>
                <a:gd name="connsiteX55" fmla="*/ 5251890 w 6362802"/>
                <a:gd name="connsiteY55" fmla="*/ 2227574 h 4447406"/>
                <a:gd name="connsiteX56" fmla="*/ 5094815 w 6362802"/>
                <a:gd name="connsiteY56" fmla="*/ 2193915 h 4447406"/>
                <a:gd name="connsiteX57" fmla="*/ 4943350 w 6362802"/>
                <a:gd name="connsiteY57" fmla="*/ 2199525 h 4447406"/>
                <a:gd name="connsiteX58" fmla="*/ 4808714 w 6362802"/>
                <a:gd name="connsiteY58" fmla="*/ 2210744 h 4447406"/>
                <a:gd name="connsiteX59" fmla="*/ 4668469 w 6362802"/>
                <a:gd name="connsiteY59" fmla="*/ 2272452 h 4447406"/>
                <a:gd name="connsiteX60" fmla="*/ 4646030 w 6362802"/>
                <a:gd name="connsiteY60" fmla="*/ 2278062 h 4447406"/>
                <a:gd name="connsiteX61" fmla="*/ 4741396 w 6362802"/>
                <a:gd name="connsiteY61" fmla="*/ 2395868 h 4447406"/>
                <a:gd name="connsiteX62" fmla="*/ 4920910 w 6362802"/>
                <a:gd name="connsiteY62" fmla="*/ 2508064 h 4447406"/>
                <a:gd name="connsiteX63" fmla="*/ 5150913 w 6362802"/>
                <a:gd name="connsiteY63" fmla="*/ 2597821 h 4447406"/>
                <a:gd name="connsiteX64" fmla="*/ 5307988 w 6362802"/>
                <a:gd name="connsiteY64" fmla="*/ 2625871 h 4447406"/>
                <a:gd name="connsiteX65" fmla="*/ 5364086 w 6362802"/>
                <a:gd name="connsiteY65" fmla="*/ 2687579 h 4447406"/>
                <a:gd name="connsiteX66" fmla="*/ 5100425 w 6362802"/>
                <a:gd name="connsiteY66" fmla="*/ 2760506 h 4447406"/>
                <a:gd name="connsiteX67" fmla="*/ 4847983 w 6362802"/>
                <a:gd name="connsiteY67" fmla="*/ 2760506 h 4447406"/>
                <a:gd name="connsiteX68" fmla="*/ 4707737 w 6362802"/>
                <a:gd name="connsiteY68" fmla="*/ 2710018 h 4447406"/>
                <a:gd name="connsiteX69" fmla="*/ 4651639 w 6362802"/>
                <a:gd name="connsiteY69" fmla="*/ 2653920 h 4447406"/>
                <a:gd name="connsiteX70" fmla="*/ 4455296 w 6362802"/>
                <a:gd name="connsiteY70" fmla="*/ 2564163 h 4447406"/>
                <a:gd name="connsiteX71" fmla="*/ 4275782 w 6362802"/>
                <a:gd name="connsiteY71" fmla="*/ 2485625 h 4447406"/>
                <a:gd name="connsiteX72" fmla="*/ 4258952 w 6362802"/>
                <a:gd name="connsiteY72" fmla="*/ 2480015 h 4447406"/>
                <a:gd name="connsiteX73" fmla="*/ 4079438 w 6362802"/>
                <a:gd name="connsiteY73" fmla="*/ 2513674 h 4447406"/>
                <a:gd name="connsiteX74" fmla="*/ 3978461 w 6362802"/>
                <a:gd name="connsiteY74" fmla="*/ 2603431 h 4447406"/>
                <a:gd name="connsiteX75" fmla="*/ 3989681 w 6362802"/>
                <a:gd name="connsiteY75" fmla="*/ 2620261 h 4447406"/>
                <a:gd name="connsiteX76" fmla="*/ 4096268 w 6362802"/>
                <a:gd name="connsiteY76" fmla="*/ 2805385 h 4447406"/>
                <a:gd name="connsiteX77" fmla="*/ 4303831 w 6362802"/>
                <a:gd name="connsiteY77" fmla="*/ 2968069 h 4447406"/>
                <a:gd name="connsiteX78" fmla="*/ 4416027 w 6362802"/>
                <a:gd name="connsiteY78" fmla="*/ 3001728 h 4447406"/>
                <a:gd name="connsiteX79" fmla="*/ 4629200 w 6362802"/>
                <a:gd name="connsiteY79" fmla="*/ 3052217 h 4447406"/>
                <a:gd name="connsiteX80" fmla="*/ 4679688 w 6362802"/>
                <a:gd name="connsiteY80" fmla="*/ 3102705 h 4447406"/>
                <a:gd name="connsiteX81" fmla="*/ 4702128 w 6362802"/>
                <a:gd name="connsiteY81" fmla="*/ 3125144 h 4447406"/>
                <a:gd name="connsiteX82" fmla="*/ 4477735 w 6362802"/>
                <a:gd name="connsiteY82" fmla="*/ 3198072 h 4447406"/>
                <a:gd name="connsiteX83" fmla="*/ 4421637 w 6362802"/>
                <a:gd name="connsiteY83" fmla="*/ 3214901 h 4447406"/>
                <a:gd name="connsiteX84" fmla="*/ 4253342 w 6362802"/>
                <a:gd name="connsiteY84" fmla="*/ 3192462 h 4447406"/>
                <a:gd name="connsiteX85" fmla="*/ 4180415 w 6362802"/>
                <a:gd name="connsiteY85" fmla="*/ 3198072 h 4447406"/>
                <a:gd name="connsiteX86" fmla="*/ 4096268 w 6362802"/>
                <a:gd name="connsiteY86" fmla="*/ 3164413 h 4447406"/>
                <a:gd name="connsiteX87" fmla="*/ 4056999 w 6362802"/>
                <a:gd name="connsiteY87" fmla="*/ 3125144 h 4447406"/>
                <a:gd name="connsiteX88" fmla="*/ 3787728 w 6362802"/>
                <a:gd name="connsiteY88" fmla="*/ 2990509 h 4447406"/>
                <a:gd name="connsiteX89" fmla="*/ 3467968 w 6362802"/>
                <a:gd name="connsiteY89" fmla="*/ 2867093 h 4447406"/>
                <a:gd name="connsiteX90" fmla="*/ 3344552 w 6362802"/>
                <a:gd name="connsiteY90" fmla="*/ 2827824 h 4447406"/>
                <a:gd name="connsiteX91" fmla="*/ 3103330 w 6362802"/>
                <a:gd name="connsiteY91" fmla="*/ 2872702 h 4447406"/>
                <a:gd name="connsiteX92" fmla="*/ 2806010 w 6362802"/>
                <a:gd name="connsiteY92" fmla="*/ 2867093 h 4447406"/>
                <a:gd name="connsiteX93" fmla="*/ 2559178 w 6362802"/>
                <a:gd name="connsiteY93" fmla="*/ 2867093 h 4447406"/>
                <a:gd name="connsiteX94" fmla="*/ 2228199 w 6362802"/>
                <a:gd name="connsiteY94" fmla="*/ 2816604 h 4447406"/>
                <a:gd name="connsiteX95" fmla="*/ 2245028 w 6362802"/>
                <a:gd name="connsiteY95" fmla="*/ 2833434 h 4447406"/>
                <a:gd name="connsiteX96" fmla="*/ 2351615 w 6362802"/>
                <a:gd name="connsiteY96" fmla="*/ 2883922 h 4447406"/>
                <a:gd name="connsiteX97" fmla="*/ 2441372 w 6362802"/>
                <a:gd name="connsiteY97" fmla="*/ 2968069 h 4447406"/>
                <a:gd name="connsiteX98" fmla="*/ 2491860 w 6362802"/>
                <a:gd name="connsiteY98" fmla="*/ 3074656 h 4447406"/>
                <a:gd name="connsiteX99" fmla="*/ 2525519 w 6362802"/>
                <a:gd name="connsiteY99" fmla="*/ 3158803 h 4447406"/>
                <a:gd name="connsiteX100" fmla="*/ 2435762 w 6362802"/>
                <a:gd name="connsiteY100" fmla="*/ 3181242 h 4447406"/>
                <a:gd name="connsiteX101" fmla="*/ 2362834 w 6362802"/>
                <a:gd name="connsiteY101" fmla="*/ 3181242 h 4447406"/>
                <a:gd name="connsiteX102" fmla="*/ 1891610 w 6362802"/>
                <a:gd name="connsiteY102" fmla="*/ 3181242 h 4447406"/>
                <a:gd name="connsiteX103" fmla="*/ 1364287 w 6362802"/>
                <a:gd name="connsiteY103" fmla="*/ 3141974 h 4447406"/>
                <a:gd name="connsiteX104" fmla="*/ 988430 w 6362802"/>
                <a:gd name="connsiteY104" fmla="*/ 3091485 h 4447406"/>
                <a:gd name="connsiteX105" fmla="*/ 853794 w 6362802"/>
                <a:gd name="connsiteY105" fmla="*/ 3012948 h 4447406"/>
                <a:gd name="connsiteX106" fmla="*/ 808915 w 6362802"/>
                <a:gd name="connsiteY106" fmla="*/ 2951240 h 4447406"/>
                <a:gd name="connsiteX107" fmla="*/ 797696 w 6362802"/>
                <a:gd name="connsiteY107" fmla="*/ 2900752 h 4447406"/>
                <a:gd name="connsiteX108" fmla="*/ 859404 w 6362802"/>
                <a:gd name="connsiteY108" fmla="*/ 2855873 h 4447406"/>
                <a:gd name="connsiteX109" fmla="*/ 1061357 w 6362802"/>
                <a:gd name="connsiteY109" fmla="*/ 2760506 h 4447406"/>
                <a:gd name="connsiteX110" fmla="*/ 1095016 w 6362802"/>
                <a:gd name="connsiteY110" fmla="*/ 2754896 h 4447406"/>
                <a:gd name="connsiteX111" fmla="*/ 988430 w 6362802"/>
                <a:gd name="connsiteY111" fmla="*/ 2687579 h 4447406"/>
                <a:gd name="connsiteX112" fmla="*/ 898672 w 6362802"/>
                <a:gd name="connsiteY112" fmla="*/ 2580992 h 4447406"/>
                <a:gd name="connsiteX113" fmla="*/ 769647 w 6362802"/>
                <a:gd name="connsiteY113" fmla="*/ 2390258 h 4447406"/>
                <a:gd name="connsiteX114" fmla="*/ 747207 w 6362802"/>
                <a:gd name="connsiteY114" fmla="*/ 2317331 h 4447406"/>
                <a:gd name="connsiteX115" fmla="*/ 657450 w 6362802"/>
                <a:gd name="connsiteY115" fmla="*/ 2350990 h 4447406"/>
                <a:gd name="connsiteX116" fmla="*/ 393789 w 6362802"/>
                <a:gd name="connsiteY116" fmla="*/ 2508064 h 4447406"/>
                <a:gd name="connsiteX117" fmla="*/ 242324 w 6362802"/>
                <a:gd name="connsiteY117" fmla="*/ 2693188 h 4447406"/>
                <a:gd name="connsiteX118" fmla="*/ 208665 w 6362802"/>
                <a:gd name="connsiteY118" fmla="*/ 2839044 h 4447406"/>
                <a:gd name="connsiteX119" fmla="*/ 231104 w 6362802"/>
                <a:gd name="connsiteY119" fmla="*/ 3001728 h 4447406"/>
                <a:gd name="connsiteX120" fmla="*/ 354520 w 6362802"/>
                <a:gd name="connsiteY120" fmla="*/ 3130754 h 4447406"/>
                <a:gd name="connsiteX121" fmla="*/ 573303 w 6362802"/>
                <a:gd name="connsiteY121" fmla="*/ 3209291 h 4447406"/>
                <a:gd name="connsiteX122" fmla="*/ 842574 w 6362802"/>
                <a:gd name="connsiteY122" fmla="*/ 3265390 h 4447406"/>
                <a:gd name="connsiteX123" fmla="*/ 1190383 w 6362802"/>
                <a:gd name="connsiteY123" fmla="*/ 3315878 h 4447406"/>
                <a:gd name="connsiteX124" fmla="*/ 1420385 w 6362802"/>
                <a:gd name="connsiteY124" fmla="*/ 3371976 h 4447406"/>
                <a:gd name="connsiteX125" fmla="*/ 1667217 w 6362802"/>
                <a:gd name="connsiteY125" fmla="*/ 3450514 h 4447406"/>
                <a:gd name="connsiteX126" fmla="*/ 1813072 w 6362802"/>
                <a:gd name="connsiteY126" fmla="*/ 3557100 h 4447406"/>
                <a:gd name="connsiteX127" fmla="*/ 1902830 w 6362802"/>
                <a:gd name="connsiteY127" fmla="*/ 3792712 h 4447406"/>
                <a:gd name="connsiteX128" fmla="*/ 1914049 w 6362802"/>
                <a:gd name="connsiteY128" fmla="*/ 4022715 h 4447406"/>
                <a:gd name="connsiteX129" fmla="*/ 1773804 w 6362802"/>
                <a:gd name="connsiteY129" fmla="*/ 4230278 h 4447406"/>
                <a:gd name="connsiteX130" fmla="*/ 1549411 w 6362802"/>
                <a:gd name="connsiteY130" fmla="*/ 4398572 h 4447406"/>
                <a:gd name="connsiteX131" fmla="*/ 1465264 w 6362802"/>
                <a:gd name="connsiteY131" fmla="*/ 4432231 h 4447406"/>
                <a:gd name="connsiteX132" fmla="*/ 1728925 w 6362802"/>
                <a:gd name="connsiteY132" fmla="*/ 4179790 h 4447406"/>
                <a:gd name="connsiteX133" fmla="*/ 1841122 w 6362802"/>
                <a:gd name="connsiteY133" fmla="*/ 3989056 h 4447406"/>
                <a:gd name="connsiteX134" fmla="*/ 1807463 w 6362802"/>
                <a:gd name="connsiteY134" fmla="*/ 3781493 h 4447406"/>
                <a:gd name="connsiteX135" fmla="*/ 1751364 w 6362802"/>
                <a:gd name="connsiteY135" fmla="*/ 3663687 h 4447406"/>
                <a:gd name="connsiteX136" fmla="*/ 1639168 w 6362802"/>
                <a:gd name="connsiteY136" fmla="*/ 3562710 h 4447406"/>
                <a:gd name="connsiteX137" fmla="*/ 1437215 w 6362802"/>
                <a:gd name="connsiteY137" fmla="*/ 3523441 h 4447406"/>
                <a:gd name="connsiteX138" fmla="*/ 1246481 w 6362802"/>
                <a:gd name="connsiteY138" fmla="*/ 3506612 h 4447406"/>
                <a:gd name="connsiteX139" fmla="*/ 898672 w 6362802"/>
                <a:gd name="connsiteY139" fmla="*/ 3478563 h 4447406"/>
                <a:gd name="connsiteX140" fmla="*/ 405009 w 6362802"/>
                <a:gd name="connsiteY140" fmla="*/ 3371976 h 4447406"/>
                <a:gd name="connsiteX141" fmla="*/ 152567 w 6362802"/>
                <a:gd name="connsiteY141" fmla="*/ 3209291 h 4447406"/>
                <a:gd name="connsiteX142" fmla="*/ 17931 w 6362802"/>
                <a:gd name="connsiteY142" fmla="*/ 3012948 h 4447406"/>
                <a:gd name="connsiteX143" fmla="*/ 12322 w 6362802"/>
                <a:gd name="connsiteY143" fmla="*/ 2777336 h 4447406"/>
                <a:gd name="connsiteX144" fmla="*/ 118908 w 6362802"/>
                <a:gd name="connsiteY144" fmla="*/ 2519284 h 4447406"/>
                <a:gd name="connsiteX145" fmla="*/ 247934 w 6362802"/>
                <a:gd name="connsiteY145" fmla="*/ 2356599 h 4447406"/>
                <a:gd name="connsiteX146" fmla="*/ 410618 w 6362802"/>
                <a:gd name="connsiteY146" fmla="*/ 2182695 h 4447406"/>
                <a:gd name="connsiteX147" fmla="*/ 584523 w 6362802"/>
                <a:gd name="connsiteY147" fmla="*/ 2087328 h 4447406"/>
                <a:gd name="connsiteX148" fmla="*/ 707939 w 6362802"/>
                <a:gd name="connsiteY148" fmla="*/ 2003181 h 4447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6362802" h="4447406">
                  <a:moveTo>
                    <a:pt x="707939" y="2003181"/>
                  </a:moveTo>
                  <a:cubicBezTo>
                    <a:pt x="738793" y="1943343"/>
                    <a:pt x="732248" y="1835821"/>
                    <a:pt x="769647" y="1728300"/>
                  </a:cubicBezTo>
                  <a:cubicBezTo>
                    <a:pt x="807046" y="1620778"/>
                    <a:pt x="876233" y="1461834"/>
                    <a:pt x="932331" y="1358052"/>
                  </a:cubicBezTo>
                  <a:cubicBezTo>
                    <a:pt x="988429" y="1254270"/>
                    <a:pt x="1030504" y="1180407"/>
                    <a:pt x="1106236" y="1105610"/>
                  </a:cubicBezTo>
                  <a:cubicBezTo>
                    <a:pt x="1181969" y="1030812"/>
                    <a:pt x="1284814" y="956015"/>
                    <a:pt x="1386726" y="909267"/>
                  </a:cubicBezTo>
                  <a:cubicBezTo>
                    <a:pt x="1488638" y="862519"/>
                    <a:pt x="1598965" y="848494"/>
                    <a:pt x="1717706" y="825120"/>
                  </a:cubicBezTo>
                  <a:cubicBezTo>
                    <a:pt x="1836447" y="801746"/>
                    <a:pt x="1966407" y="783981"/>
                    <a:pt x="2099173" y="769021"/>
                  </a:cubicBezTo>
                  <a:cubicBezTo>
                    <a:pt x="2231939" y="754061"/>
                    <a:pt x="2391818" y="740038"/>
                    <a:pt x="2514299" y="735363"/>
                  </a:cubicBezTo>
                  <a:cubicBezTo>
                    <a:pt x="2636780" y="730688"/>
                    <a:pt x="2702228" y="736297"/>
                    <a:pt x="2834059" y="740972"/>
                  </a:cubicBezTo>
                  <a:cubicBezTo>
                    <a:pt x="2965890" y="745647"/>
                    <a:pt x="3183738" y="754062"/>
                    <a:pt x="3305284" y="763412"/>
                  </a:cubicBezTo>
                  <a:cubicBezTo>
                    <a:pt x="3426830" y="772762"/>
                    <a:pt x="3489473" y="789591"/>
                    <a:pt x="3563335" y="797071"/>
                  </a:cubicBezTo>
                  <a:cubicBezTo>
                    <a:pt x="3637198" y="804551"/>
                    <a:pt x="3713865" y="806420"/>
                    <a:pt x="3748459" y="808290"/>
                  </a:cubicBezTo>
                  <a:cubicBezTo>
                    <a:pt x="3783053" y="810160"/>
                    <a:pt x="3766223" y="817640"/>
                    <a:pt x="3770898" y="808290"/>
                  </a:cubicBezTo>
                  <a:cubicBezTo>
                    <a:pt x="3775573" y="798940"/>
                    <a:pt x="3770898" y="784916"/>
                    <a:pt x="3776508" y="752192"/>
                  </a:cubicBezTo>
                  <a:cubicBezTo>
                    <a:pt x="3782118" y="719468"/>
                    <a:pt x="3782118" y="664305"/>
                    <a:pt x="3804557" y="611947"/>
                  </a:cubicBezTo>
                  <a:cubicBezTo>
                    <a:pt x="3826996" y="559589"/>
                    <a:pt x="3873745" y="481986"/>
                    <a:pt x="3911144" y="438042"/>
                  </a:cubicBezTo>
                  <a:cubicBezTo>
                    <a:pt x="3948543" y="394098"/>
                    <a:pt x="3987811" y="367919"/>
                    <a:pt x="4028950" y="348285"/>
                  </a:cubicBezTo>
                  <a:cubicBezTo>
                    <a:pt x="4070089" y="328651"/>
                    <a:pt x="4116837" y="323041"/>
                    <a:pt x="4157976" y="320236"/>
                  </a:cubicBezTo>
                  <a:cubicBezTo>
                    <a:pt x="4199115" y="317431"/>
                    <a:pt x="4232774" y="319301"/>
                    <a:pt x="4275782" y="331456"/>
                  </a:cubicBezTo>
                  <a:cubicBezTo>
                    <a:pt x="4318790" y="343611"/>
                    <a:pt x="4384238" y="369790"/>
                    <a:pt x="4416027" y="393164"/>
                  </a:cubicBezTo>
                  <a:cubicBezTo>
                    <a:pt x="4447816" y="416538"/>
                    <a:pt x="4453426" y="450197"/>
                    <a:pt x="4466515" y="471701"/>
                  </a:cubicBezTo>
                  <a:cubicBezTo>
                    <a:pt x="4479605" y="493205"/>
                    <a:pt x="4488019" y="515645"/>
                    <a:pt x="4494564" y="522190"/>
                  </a:cubicBezTo>
                  <a:cubicBezTo>
                    <a:pt x="4501109" y="528735"/>
                    <a:pt x="4488955" y="520320"/>
                    <a:pt x="4505784" y="510970"/>
                  </a:cubicBezTo>
                  <a:cubicBezTo>
                    <a:pt x="4522613" y="501620"/>
                    <a:pt x="4562817" y="476376"/>
                    <a:pt x="4595541" y="466091"/>
                  </a:cubicBezTo>
                  <a:cubicBezTo>
                    <a:pt x="4628265" y="455806"/>
                    <a:pt x="4669404" y="450197"/>
                    <a:pt x="4702128" y="449262"/>
                  </a:cubicBezTo>
                  <a:cubicBezTo>
                    <a:pt x="4734852" y="448327"/>
                    <a:pt x="4774121" y="457677"/>
                    <a:pt x="4791885" y="460482"/>
                  </a:cubicBezTo>
                  <a:cubicBezTo>
                    <a:pt x="4809649" y="463287"/>
                    <a:pt x="4804974" y="467961"/>
                    <a:pt x="4808714" y="466091"/>
                  </a:cubicBezTo>
                  <a:cubicBezTo>
                    <a:pt x="4812454" y="464221"/>
                    <a:pt x="4818064" y="476376"/>
                    <a:pt x="4814324" y="449262"/>
                  </a:cubicBezTo>
                  <a:cubicBezTo>
                    <a:pt x="4810584" y="422148"/>
                    <a:pt x="4787210" y="351090"/>
                    <a:pt x="4786275" y="303407"/>
                  </a:cubicBezTo>
                  <a:cubicBezTo>
                    <a:pt x="4785340" y="255724"/>
                    <a:pt x="4788145" y="208039"/>
                    <a:pt x="4808714" y="163161"/>
                  </a:cubicBezTo>
                  <a:cubicBezTo>
                    <a:pt x="4829283" y="118283"/>
                    <a:pt x="4863878" y="61250"/>
                    <a:pt x="4909691" y="34136"/>
                  </a:cubicBezTo>
                  <a:cubicBezTo>
                    <a:pt x="4955504" y="7022"/>
                    <a:pt x="5032172" y="-2328"/>
                    <a:pt x="5083595" y="477"/>
                  </a:cubicBezTo>
                  <a:cubicBezTo>
                    <a:pt x="5135018" y="3282"/>
                    <a:pt x="5178027" y="23851"/>
                    <a:pt x="5218231" y="50965"/>
                  </a:cubicBezTo>
                  <a:cubicBezTo>
                    <a:pt x="5258435" y="78079"/>
                    <a:pt x="5301443" y="122022"/>
                    <a:pt x="5324817" y="163161"/>
                  </a:cubicBezTo>
                  <a:cubicBezTo>
                    <a:pt x="5348191" y="204300"/>
                    <a:pt x="5350996" y="260398"/>
                    <a:pt x="5358476" y="297797"/>
                  </a:cubicBezTo>
                  <a:cubicBezTo>
                    <a:pt x="5365956" y="335196"/>
                    <a:pt x="5370631" y="351090"/>
                    <a:pt x="5369696" y="387554"/>
                  </a:cubicBezTo>
                  <a:cubicBezTo>
                    <a:pt x="5368761" y="424018"/>
                    <a:pt x="5361281" y="483856"/>
                    <a:pt x="5352866" y="516580"/>
                  </a:cubicBezTo>
                  <a:cubicBezTo>
                    <a:pt x="5344451" y="549304"/>
                    <a:pt x="5332296" y="556784"/>
                    <a:pt x="5319207" y="583898"/>
                  </a:cubicBezTo>
                  <a:cubicBezTo>
                    <a:pt x="5306118" y="611012"/>
                    <a:pt x="5279004" y="661500"/>
                    <a:pt x="5274329" y="679264"/>
                  </a:cubicBezTo>
                  <a:cubicBezTo>
                    <a:pt x="5269654" y="697028"/>
                    <a:pt x="5260304" y="662435"/>
                    <a:pt x="5291158" y="690484"/>
                  </a:cubicBezTo>
                  <a:cubicBezTo>
                    <a:pt x="5322012" y="718533"/>
                    <a:pt x="5459453" y="847559"/>
                    <a:pt x="5459453" y="847559"/>
                  </a:cubicBezTo>
                  <a:cubicBezTo>
                    <a:pt x="5521161" y="905527"/>
                    <a:pt x="5589413" y="968170"/>
                    <a:pt x="5661406" y="1038293"/>
                  </a:cubicBezTo>
                  <a:cubicBezTo>
                    <a:pt x="5733399" y="1108416"/>
                    <a:pt x="5825026" y="1193498"/>
                    <a:pt x="5891409" y="1268295"/>
                  </a:cubicBezTo>
                  <a:cubicBezTo>
                    <a:pt x="5957792" y="1343092"/>
                    <a:pt x="6000800" y="1404801"/>
                    <a:pt x="6059703" y="1487078"/>
                  </a:cubicBezTo>
                  <a:cubicBezTo>
                    <a:pt x="6118606" y="1569355"/>
                    <a:pt x="6200884" y="1690901"/>
                    <a:pt x="6244827" y="1761959"/>
                  </a:cubicBezTo>
                  <a:cubicBezTo>
                    <a:pt x="6288770" y="1833017"/>
                    <a:pt x="6303730" y="1868546"/>
                    <a:pt x="6323364" y="1913424"/>
                  </a:cubicBezTo>
                  <a:cubicBezTo>
                    <a:pt x="6342998" y="1958302"/>
                    <a:pt x="6361698" y="2004116"/>
                    <a:pt x="6362633" y="2031230"/>
                  </a:cubicBezTo>
                  <a:cubicBezTo>
                    <a:pt x="6363568" y="2058344"/>
                    <a:pt x="6361698" y="2047125"/>
                    <a:pt x="6328974" y="2076109"/>
                  </a:cubicBezTo>
                  <a:cubicBezTo>
                    <a:pt x="6296250" y="2105093"/>
                    <a:pt x="6219583" y="2178955"/>
                    <a:pt x="6166290" y="2205134"/>
                  </a:cubicBezTo>
                  <a:cubicBezTo>
                    <a:pt x="6112997" y="2231313"/>
                    <a:pt x="6065313" y="2226638"/>
                    <a:pt x="6009215" y="2233183"/>
                  </a:cubicBezTo>
                  <a:cubicBezTo>
                    <a:pt x="5953117" y="2239728"/>
                    <a:pt x="5872710" y="2246273"/>
                    <a:pt x="5829701" y="2244403"/>
                  </a:cubicBezTo>
                  <a:cubicBezTo>
                    <a:pt x="5786692" y="2242533"/>
                    <a:pt x="5756773" y="2220094"/>
                    <a:pt x="5751163" y="2221964"/>
                  </a:cubicBezTo>
                  <a:cubicBezTo>
                    <a:pt x="5745553" y="2223834"/>
                    <a:pt x="5815676" y="2240664"/>
                    <a:pt x="5796042" y="2255623"/>
                  </a:cubicBezTo>
                  <a:cubicBezTo>
                    <a:pt x="5776408" y="2270582"/>
                    <a:pt x="5685715" y="2307981"/>
                    <a:pt x="5633357" y="2311721"/>
                  </a:cubicBezTo>
                  <a:cubicBezTo>
                    <a:pt x="5580999" y="2315461"/>
                    <a:pt x="5481892" y="2278062"/>
                    <a:pt x="5481892" y="2278062"/>
                  </a:cubicBezTo>
                  <a:lnTo>
                    <a:pt x="5251890" y="2227574"/>
                  </a:lnTo>
                  <a:cubicBezTo>
                    <a:pt x="5187377" y="2213550"/>
                    <a:pt x="5146238" y="2198590"/>
                    <a:pt x="5094815" y="2193915"/>
                  </a:cubicBezTo>
                  <a:cubicBezTo>
                    <a:pt x="5043392" y="2189240"/>
                    <a:pt x="4991033" y="2196720"/>
                    <a:pt x="4943350" y="2199525"/>
                  </a:cubicBezTo>
                  <a:cubicBezTo>
                    <a:pt x="4895667" y="2202330"/>
                    <a:pt x="4854527" y="2198590"/>
                    <a:pt x="4808714" y="2210744"/>
                  </a:cubicBezTo>
                  <a:cubicBezTo>
                    <a:pt x="4762901" y="2222898"/>
                    <a:pt x="4695583" y="2261232"/>
                    <a:pt x="4668469" y="2272452"/>
                  </a:cubicBezTo>
                  <a:cubicBezTo>
                    <a:pt x="4641355" y="2283672"/>
                    <a:pt x="4633875" y="2257493"/>
                    <a:pt x="4646030" y="2278062"/>
                  </a:cubicBezTo>
                  <a:cubicBezTo>
                    <a:pt x="4658185" y="2298631"/>
                    <a:pt x="4695583" y="2357534"/>
                    <a:pt x="4741396" y="2395868"/>
                  </a:cubicBezTo>
                  <a:cubicBezTo>
                    <a:pt x="4787209" y="2434202"/>
                    <a:pt x="4852657" y="2474405"/>
                    <a:pt x="4920910" y="2508064"/>
                  </a:cubicBezTo>
                  <a:cubicBezTo>
                    <a:pt x="4989163" y="2541723"/>
                    <a:pt x="5086400" y="2578187"/>
                    <a:pt x="5150913" y="2597821"/>
                  </a:cubicBezTo>
                  <a:cubicBezTo>
                    <a:pt x="5215426" y="2617455"/>
                    <a:pt x="5272459" y="2610911"/>
                    <a:pt x="5307988" y="2625871"/>
                  </a:cubicBezTo>
                  <a:cubicBezTo>
                    <a:pt x="5343517" y="2640831"/>
                    <a:pt x="5398680" y="2665140"/>
                    <a:pt x="5364086" y="2687579"/>
                  </a:cubicBezTo>
                  <a:cubicBezTo>
                    <a:pt x="5329492" y="2710018"/>
                    <a:pt x="5186442" y="2748352"/>
                    <a:pt x="5100425" y="2760506"/>
                  </a:cubicBezTo>
                  <a:cubicBezTo>
                    <a:pt x="5014408" y="2772660"/>
                    <a:pt x="4913431" y="2768921"/>
                    <a:pt x="4847983" y="2760506"/>
                  </a:cubicBezTo>
                  <a:cubicBezTo>
                    <a:pt x="4782535" y="2752091"/>
                    <a:pt x="4740461" y="2727782"/>
                    <a:pt x="4707737" y="2710018"/>
                  </a:cubicBezTo>
                  <a:cubicBezTo>
                    <a:pt x="4675013" y="2692254"/>
                    <a:pt x="4693713" y="2678229"/>
                    <a:pt x="4651639" y="2653920"/>
                  </a:cubicBezTo>
                  <a:cubicBezTo>
                    <a:pt x="4609566" y="2629611"/>
                    <a:pt x="4517939" y="2592212"/>
                    <a:pt x="4455296" y="2564163"/>
                  </a:cubicBezTo>
                  <a:cubicBezTo>
                    <a:pt x="4392653" y="2536114"/>
                    <a:pt x="4308506" y="2499650"/>
                    <a:pt x="4275782" y="2485625"/>
                  </a:cubicBezTo>
                  <a:cubicBezTo>
                    <a:pt x="4243058" y="2471600"/>
                    <a:pt x="4291676" y="2475340"/>
                    <a:pt x="4258952" y="2480015"/>
                  </a:cubicBezTo>
                  <a:cubicBezTo>
                    <a:pt x="4226228" y="2484690"/>
                    <a:pt x="4126186" y="2493105"/>
                    <a:pt x="4079438" y="2513674"/>
                  </a:cubicBezTo>
                  <a:cubicBezTo>
                    <a:pt x="4032690" y="2534243"/>
                    <a:pt x="3993421" y="2585667"/>
                    <a:pt x="3978461" y="2603431"/>
                  </a:cubicBezTo>
                  <a:cubicBezTo>
                    <a:pt x="3963502" y="2621196"/>
                    <a:pt x="3970047" y="2586602"/>
                    <a:pt x="3989681" y="2620261"/>
                  </a:cubicBezTo>
                  <a:cubicBezTo>
                    <a:pt x="4009316" y="2653920"/>
                    <a:pt x="4043910" y="2747417"/>
                    <a:pt x="4096268" y="2805385"/>
                  </a:cubicBezTo>
                  <a:cubicBezTo>
                    <a:pt x="4148626" y="2863353"/>
                    <a:pt x="4250538" y="2935345"/>
                    <a:pt x="4303831" y="2968069"/>
                  </a:cubicBezTo>
                  <a:cubicBezTo>
                    <a:pt x="4357124" y="3000793"/>
                    <a:pt x="4361799" y="2987703"/>
                    <a:pt x="4416027" y="3001728"/>
                  </a:cubicBezTo>
                  <a:cubicBezTo>
                    <a:pt x="4470255" y="3015753"/>
                    <a:pt x="4585257" y="3035388"/>
                    <a:pt x="4629200" y="3052217"/>
                  </a:cubicBezTo>
                  <a:cubicBezTo>
                    <a:pt x="4673143" y="3069046"/>
                    <a:pt x="4679688" y="3102705"/>
                    <a:pt x="4679688" y="3102705"/>
                  </a:cubicBezTo>
                  <a:cubicBezTo>
                    <a:pt x="4691843" y="3114859"/>
                    <a:pt x="4735787" y="3109250"/>
                    <a:pt x="4702128" y="3125144"/>
                  </a:cubicBezTo>
                  <a:cubicBezTo>
                    <a:pt x="4668469" y="3141038"/>
                    <a:pt x="4524483" y="3183113"/>
                    <a:pt x="4477735" y="3198072"/>
                  </a:cubicBezTo>
                  <a:cubicBezTo>
                    <a:pt x="4430987" y="3213031"/>
                    <a:pt x="4459036" y="3215836"/>
                    <a:pt x="4421637" y="3214901"/>
                  </a:cubicBezTo>
                  <a:cubicBezTo>
                    <a:pt x="4384238" y="3213966"/>
                    <a:pt x="4293546" y="3195267"/>
                    <a:pt x="4253342" y="3192462"/>
                  </a:cubicBezTo>
                  <a:cubicBezTo>
                    <a:pt x="4213138" y="3189657"/>
                    <a:pt x="4206594" y="3202747"/>
                    <a:pt x="4180415" y="3198072"/>
                  </a:cubicBezTo>
                  <a:cubicBezTo>
                    <a:pt x="4154236" y="3193397"/>
                    <a:pt x="4116837" y="3176568"/>
                    <a:pt x="4096268" y="3164413"/>
                  </a:cubicBezTo>
                  <a:cubicBezTo>
                    <a:pt x="4075699" y="3152258"/>
                    <a:pt x="4108422" y="3154128"/>
                    <a:pt x="4056999" y="3125144"/>
                  </a:cubicBezTo>
                  <a:cubicBezTo>
                    <a:pt x="4005576" y="3096160"/>
                    <a:pt x="3885900" y="3033517"/>
                    <a:pt x="3787728" y="2990509"/>
                  </a:cubicBezTo>
                  <a:cubicBezTo>
                    <a:pt x="3689556" y="2947501"/>
                    <a:pt x="3541831" y="2894207"/>
                    <a:pt x="3467968" y="2867093"/>
                  </a:cubicBezTo>
                  <a:cubicBezTo>
                    <a:pt x="3394105" y="2839979"/>
                    <a:pt x="3405325" y="2826889"/>
                    <a:pt x="3344552" y="2827824"/>
                  </a:cubicBezTo>
                  <a:cubicBezTo>
                    <a:pt x="3283779" y="2828759"/>
                    <a:pt x="3193087" y="2866157"/>
                    <a:pt x="3103330" y="2872702"/>
                  </a:cubicBezTo>
                  <a:cubicBezTo>
                    <a:pt x="3013573" y="2879247"/>
                    <a:pt x="2896702" y="2868028"/>
                    <a:pt x="2806010" y="2867093"/>
                  </a:cubicBezTo>
                  <a:cubicBezTo>
                    <a:pt x="2715318" y="2866158"/>
                    <a:pt x="2655480" y="2875508"/>
                    <a:pt x="2559178" y="2867093"/>
                  </a:cubicBezTo>
                  <a:cubicBezTo>
                    <a:pt x="2462876" y="2858678"/>
                    <a:pt x="2280557" y="2822214"/>
                    <a:pt x="2228199" y="2816604"/>
                  </a:cubicBezTo>
                  <a:cubicBezTo>
                    <a:pt x="2175841" y="2810994"/>
                    <a:pt x="2224459" y="2822214"/>
                    <a:pt x="2245028" y="2833434"/>
                  </a:cubicBezTo>
                  <a:cubicBezTo>
                    <a:pt x="2265597" y="2844654"/>
                    <a:pt x="2318891" y="2861483"/>
                    <a:pt x="2351615" y="2883922"/>
                  </a:cubicBezTo>
                  <a:cubicBezTo>
                    <a:pt x="2384339" y="2906361"/>
                    <a:pt x="2417998" y="2936280"/>
                    <a:pt x="2441372" y="2968069"/>
                  </a:cubicBezTo>
                  <a:cubicBezTo>
                    <a:pt x="2464746" y="2999858"/>
                    <a:pt x="2477836" y="3042867"/>
                    <a:pt x="2491860" y="3074656"/>
                  </a:cubicBezTo>
                  <a:cubicBezTo>
                    <a:pt x="2505885" y="3106445"/>
                    <a:pt x="2534869" y="3141039"/>
                    <a:pt x="2525519" y="3158803"/>
                  </a:cubicBezTo>
                  <a:cubicBezTo>
                    <a:pt x="2516169" y="3176567"/>
                    <a:pt x="2462876" y="3177502"/>
                    <a:pt x="2435762" y="3181242"/>
                  </a:cubicBezTo>
                  <a:cubicBezTo>
                    <a:pt x="2408648" y="3184982"/>
                    <a:pt x="2362834" y="3181242"/>
                    <a:pt x="2362834" y="3181242"/>
                  </a:cubicBezTo>
                  <a:cubicBezTo>
                    <a:pt x="2272142" y="3181242"/>
                    <a:pt x="2058034" y="3187787"/>
                    <a:pt x="1891610" y="3181242"/>
                  </a:cubicBezTo>
                  <a:cubicBezTo>
                    <a:pt x="1725186" y="3174697"/>
                    <a:pt x="1514817" y="3156934"/>
                    <a:pt x="1364287" y="3141974"/>
                  </a:cubicBezTo>
                  <a:cubicBezTo>
                    <a:pt x="1213757" y="3127015"/>
                    <a:pt x="1073512" y="3112989"/>
                    <a:pt x="988430" y="3091485"/>
                  </a:cubicBezTo>
                  <a:cubicBezTo>
                    <a:pt x="903348" y="3069981"/>
                    <a:pt x="883713" y="3036322"/>
                    <a:pt x="853794" y="3012948"/>
                  </a:cubicBezTo>
                  <a:cubicBezTo>
                    <a:pt x="823875" y="2989574"/>
                    <a:pt x="818265" y="2969939"/>
                    <a:pt x="808915" y="2951240"/>
                  </a:cubicBezTo>
                  <a:cubicBezTo>
                    <a:pt x="799565" y="2932541"/>
                    <a:pt x="789281" y="2916646"/>
                    <a:pt x="797696" y="2900752"/>
                  </a:cubicBezTo>
                  <a:cubicBezTo>
                    <a:pt x="806111" y="2884858"/>
                    <a:pt x="815461" y="2879247"/>
                    <a:pt x="859404" y="2855873"/>
                  </a:cubicBezTo>
                  <a:cubicBezTo>
                    <a:pt x="903347" y="2832499"/>
                    <a:pt x="1022088" y="2777336"/>
                    <a:pt x="1061357" y="2760506"/>
                  </a:cubicBezTo>
                  <a:cubicBezTo>
                    <a:pt x="1100626" y="2743677"/>
                    <a:pt x="1107170" y="2767050"/>
                    <a:pt x="1095016" y="2754896"/>
                  </a:cubicBezTo>
                  <a:cubicBezTo>
                    <a:pt x="1082862" y="2742742"/>
                    <a:pt x="1021154" y="2716563"/>
                    <a:pt x="988430" y="2687579"/>
                  </a:cubicBezTo>
                  <a:cubicBezTo>
                    <a:pt x="955706" y="2658595"/>
                    <a:pt x="935136" y="2630546"/>
                    <a:pt x="898672" y="2580992"/>
                  </a:cubicBezTo>
                  <a:cubicBezTo>
                    <a:pt x="862208" y="2531439"/>
                    <a:pt x="794891" y="2434202"/>
                    <a:pt x="769647" y="2390258"/>
                  </a:cubicBezTo>
                  <a:cubicBezTo>
                    <a:pt x="744403" y="2346315"/>
                    <a:pt x="765906" y="2323876"/>
                    <a:pt x="747207" y="2317331"/>
                  </a:cubicBezTo>
                  <a:cubicBezTo>
                    <a:pt x="728508" y="2310786"/>
                    <a:pt x="716353" y="2319201"/>
                    <a:pt x="657450" y="2350990"/>
                  </a:cubicBezTo>
                  <a:cubicBezTo>
                    <a:pt x="598547" y="2382779"/>
                    <a:pt x="462977" y="2451031"/>
                    <a:pt x="393789" y="2508064"/>
                  </a:cubicBezTo>
                  <a:cubicBezTo>
                    <a:pt x="324601" y="2565097"/>
                    <a:pt x="273178" y="2638025"/>
                    <a:pt x="242324" y="2693188"/>
                  </a:cubicBezTo>
                  <a:cubicBezTo>
                    <a:pt x="211470" y="2748351"/>
                    <a:pt x="210535" y="2787621"/>
                    <a:pt x="208665" y="2839044"/>
                  </a:cubicBezTo>
                  <a:cubicBezTo>
                    <a:pt x="206795" y="2890467"/>
                    <a:pt x="206795" y="2953110"/>
                    <a:pt x="231104" y="3001728"/>
                  </a:cubicBezTo>
                  <a:cubicBezTo>
                    <a:pt x="255413" y="3050346"/>
                    <a:pt x="297487" y="3096160"/>
                    <a:pt x="354520" y="3130754"/>
                  </a:cubicBezTo>
                  <a:cubicBezTo>
                    <a:pt x="411553" y="3165348"/>
                    <a:pt x="491961" y="3186852"/>
                    <a:pt x="573303" y="3209291"/>
                  </a:cubicBezTo>
                  <a:cubicBezTo>
                    <a:pt x="654645" y="3231730"/>
                    <a:pt x="739727" y="3247626"/>
                    <a:pt x="842574" y="3265390"/>
                  </a:cubicBezTo>
                  <a:cubicBezTo>
                    <a:pt x="945421" y="3283154"/>
                    <a:pt x="1094081" y="3298114"/>
                    <a:pt x="1190383" y="3315878"/>
                  </a:cubicBezTo>
                  <a:cubicBezTo>
                    <a:pt x="1286685" y="3333642"/>
                    <a:pt x="1340913" y="3349537"/>
                    <a:pt x="1420385" y="3371976"/>
                  </a:cubicBezTo>
                  <a:cubicBezTo>
                    <a:pt x="1499857" y="3394415"/>
                    <a:pt x="1601769" y="3419660"/>
                    <a:pt x="1667217" y="3450514"/>
                  </a:cubicBezTo>
                  <a:cubicBezTo>
                    <a:pt x="1732665" y="3481368"/>
                    <a:pt x="1773803" y="3500067"/>
                    <a:pt x="1813072" y="3557100"/>
                  </a:cubicBezTo>
                  <a:cubicBezTo>
                    <a:pt x="1852341" y="3614133"/>
                    <a:pt x="1886001" y="3715110"/>
                    <a:pt x="1902830" y="3792712"/>
                  </a:cubicBezTo>
                  <a:cubicBezTo>
                    <a:pt x="1919660" y="3870315"/>
                    <a:pt x="1935553" y="3949787"/>
                    <a:pt x="1914049" y="4022715"/>
                  </a:cubicBezTo>
                  <a:cubicBezTo>
                    <a:pt x="1892545" y="4095643"/>
                    <a:pt x="1834577" y="4167635"/>
                    <a:pt x="1773804" y="4230278"/>
                  </a:cubicBezTo>
                  <a:cubicBezTo>
                    <a:pt x="1713031" y="4292921"/>
                    <a:pt x="1600834" y="4364913"/>
                    <a:pt x="1549411" y="4398572"/>
                  </a:cubicBezTo>
                  <a:cubicBezTo>
                    <a:pt x="1497988" y="4432231"/>
                    <a:pt x="1435345" y="4468695"/>
                    <a:pt x="1465264" y="4432231"/>
                  </a:cubicBezTo>
                  <a:cubicBezTo>
                    <a:pt x="1495183" y="4395767"/>
                    <a:pt x="1666282" y="4253652"/>
                    <a:pt x="1728925" y="4179790"/>
                  </a:cubicBezTo>
                  <a:cubicBezTo>
                    <a:pt x="1791568" y="4105928"/>
                    <a:pt x="1828032" y="4055439"/>
                    <a:pt x="1841122" y="3989056"/>
                  </a:cubicBezTo>
                  <a:cubicBezTo>
                    <a:pt x="1854212" y="3922673"/>
                    <a:pt x="1822423" y="3835721"/>
                    <a:pt x="1807463" y="3781493"/>
                  </a:cubicBezTo>
                  <a:cubicBezTo>
                    <a:pt x="1792503" y="3727265"/>
                    <a:pt x="1779413" y="3700151"/>
                    <a:pt x="1751364" y="3663687"/>
                  </a:cubicBezTo>
                  <a:cubicBezTo>
                    <a:pt x="1723315" y="3627223"/>
                    <a:pt x="1691526" y="3586084"/>
                    <a:pt x="1639168" y="3562710"/>
                  </a:cubicBezTo>
                  <a:cubicBezTo>
                    <a:pt x="1586810" y="3539336"/>
                    <a:pt x="1502663" y="3532791"/>
                    <a:pt x="1437215" y="3523441"/>
                  </a:cubicBezTo>
                  <a:cubicBezTo>
                    <a:pt x="1371767" y="3514091"/>
                    <a:pt x="1246481" y="3506612"/>
                    <a:pt x="1246481" y="3506612"/>
                  </a:cubicBezTo>
                  <a:cubicBezTo>
                    <a:pt x="1156724" y="3499132"/>
                    <a:pt x="1038917" y="3501002"/>
                    <a:pt x="898672" y="3478563"/>
                  </a:cubicBezTo>
                  <a:cubicBezTo>
                    <a:pt x="758427" y="3456124"/>
                    <a:pt x="529360" y="3416855"/>
                    <a:pt x="405009" y="3371976"/>
                  </a:cubicBezTo>
                  <a:cubicBezTo>
                    <a:pt x="280658" y="3327097"/>
                    <a:pt x="217080" y="3269129"/>
                    <a:pt x="152567" y="3209291"/>
                  </a:cubicBezTo>
                  <a:cubicBezTo>
                    <a:pt x="88054" y="3149453"/>
                    <a:pt x="41305" y="3084940"/>
                    <a:pt x="17931" y="3012948"/>
                  </a:cubicBezTo>
                  <a:cubicBezTo>
                    <a:pt x="-5443" y="2940956"/>
                    <a:pt x="-4507" y="2859613"/>
                    <a:pt x="12322" y="2777336"/>
                  </a:cubicBezTo>
                  <a:cubicBezTo>
                    <a:pt x="29151" y="2695059"/>
                    <a:pt x="79639" y="2589407"/>
                    <a:pt x="118908" y="2519284"/>
                  </a:cubicBezTo>
                  <a:cubicBezTo>
                    <a:pt x="158177" y="2449161"/>
                    <a:pt x="199316" y="2412697"/>
                    <a:pt x="247934" y="2356599"/>
                  </a:cubicBezTo>
                  <a:cubicBezTo>
                    <a:pt x="296552" y="2300501"/>
                    <a:pt x="354520" y="2227573"/>
                    <a:pt x="410618" y="2182695"/>
                  </a:cubicBezTo>
                  <a:cubicBezTo>
                    <a:pt x="466716" y="2137817"/>
                    <a:pt x="533100" y="2117247"/>
                    <a:pt x="584523" y="2087328"/>
                  </a:cubicBezTo>
                  <a:cubicBezTo>
                    <a:pt x="635946" y="2057409"/>
                    <a:pt x="677085" y="2063019"/>
                    <a:pt x="707939" y="2003181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/>
            <p:cNvSpPr/>
            <p:nvPr/>
          </p:nvSpPr>
          <p:spPr>
            <a:xfrm>
              <a:off x="4499992" y="5987790"/>
              <a:ext cx="45719" cy="4684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767177" y="2700370"/>
            <a:ext cx="936104" cy="688745"/>
            <a:chOff x="3779912" y="5823152"/>
            <a:chExt cx="936104" cy="688745"/>
          </a:xfrm>
        </p:grpSpPr>
        <p:sp>
          <p:nvSpPr>
            <p:cNvPr id="53" name="Freeform 52"/>
            <p:cNvSpPr/>
            <p:nvPr/>
          </p:nvSpPr>
          <p:spPr>
            <a:xfrm>
              <a:off x="3779912" y="5823152"/>
              <a:ext cx="936104" cy="688745"/>
            </a:xfrm>
            <a:custGeom>
              <a:avLst/>
              <a:gdLst>
                <a:gd name="connsiteX0" fmla="*/ 707939 w 6362802"/>
                <a:gd name="connsiteY0" fmla="*/ 2003181 h 4447406"/>
                <a:gd name="connsiteX1" fmla="*/ 769647 w 6362802"/>
                <a:gd name="connsiteY1" fmla="*/ 1728300 h 4447406"/>
                <a:gd name="connsiteX2" fmla="*/ 932331 w 6362802"/>
                <a:gd name="connsiteY2" fmla="*/ 1358052 h 4447406"/>
                <a:gd name="connsiteX3" fmla="*/ 1106236 w 6362802"/>
                <a:gd name="connsiteY3" fmla="*/ 1105610 h 4447406"/>
                <a:gd name="connsiteX4" fmla="*/ 1386726 w 6362802"/>
                <a:gd name="connsiteY4" fmla="*/ 909267 h 4447406"/>
                <a:gd name="connsiteX5" fmla="*/ 1717706 w 6362802"/>
                <a:gd name="connsiteY5" fmla="*/ 825120 h 4447406"/>
                <a:gd name="connsiteX6" fmla="*/ 2099173 w 6362802"/>
                <a:gd name="connsiteY6" fmla="*/ 769021 h 4447406"/>
                <a:gd name="connsiteX7" fmla="*/ 2514299 w 6362802"/>
                <a:gd name="connsiteY7" fmla="*/ 735363 h 4447406"/>
                <a:gd name="connsiteX8" fmla="*/ 2834059 w 6362802"/>
                <a:gd name="connsiteY8" fmla="*/ 740972 h 4447406"/>
                <a:gd name="connsiteX9" fmla="*/ 3305284 w 6362802"/>
                <a:gd name="connsiteY9" fmla="*/ 763412 h 4447406"/>
                <a:gd name="connsiteX10" fmla="*/ 3563335 w 6362802"/>
                <a:gd name="connsiteY10" fmla="*/ 797071 h 4447406"/>
                <a:gd name="connsiteX11" fmla="*/ 3748459 w 6362802"/>
                <a:gd name="connsiteY11" fmla="*/ 808290 h 4447406"/>
                <a:gd name="connsiteX12" fmla="*/ 3770898 w 6362802"/>
                <a:gd name="connsiteY12" fmla="*/ 808290 h 4447406"/>
                <a:gd name="connsiteX13" fmla="*/ 3776508 w 6362802"/>
                <a:gd name="connsiteY13" fmla="*/ 752192 h 4447406"/>
                <a:gd name="connsiteX14" fmla="*/ 3804557 w 6362802"/>
                <a:gd name="connsiteY14" fmla="*/ 611947 h 4447406"/>
                <a:gd name="connsiteX15" fmla="*/ 3911144 w 6362802"/>
                <a:gd name="connsiteY15" fmla="*/ 438042 h 4447406"/>
                <a:gd name="connsiteX16" fmla="*/ 4028950 w 6362802"/>
                <a:gd name="connsiteY16" fmla="*/ 348285 h 4447406"/>
                <a:gd name="connsiteX17" fmla="*/ 4157976 w 6362802"/>
                <a:gd name="connsiteY17" fmla="*/ 320236 h 4447406"/>
                <a:gd name="connsiteX18" fmla="*/ 4275782 w 6362802"/>
                <a:gd name="connsiteY18" fmla="*/ 331456 h 4447406"/>
                <a:gd name="connsiteX19" fmla="*/ 4416027 w 6362802"/>
                <a:gd name="connsiteY19" fmla="*/ 393164 h 4447406"/>
                <a:gd name="connsiteX20" fmla="*/ 4466515 w 6362802"/>
                <a:gd name="connsiteY20" fmla="*/ 471701 h 4447406"/>
                <a:gd name="connsiteX21" fmla="*/ 4494564 w 6362802"/>
                <a:gd name="connsiteY21" fmla="*/ 522190 h 4447406"/>
                <a:gd name="connsiteX22" fmla="*/ 4505784 w 6362802"/>
                <a:gd name="connsiteY22" fmla="*/ 510970 h 4447406"/>
                <a:gd name="connsiteX23" fmla="*/ 4595541 w 6362802"/>
                <a:gd name="connsiteY23" fmla="*/ 466091 h 4447406"/>
                <a:gd name="connsiteX24" fmla="*/ 4702128 w 6362802"/>
                <a:gd name="connsiteY24" fmla="*/ 449262 h 4447406"/>
                <a:gd name="connsiteX25" fmla="*/ 4791885 w 6362802"/>
                <a:gd name="connsiteY25" fmla="*/ 460482 h 4447406"/>
                <a:gd name="connsiteX26" fmla="*/ 4808714 w 6362802"/>
                <a:gd name="connsiteY26" fmla="*/ 466091 h 4447406"/>
                <a:gd name="connsiteX27" fmla="*/ 4814324 w 6362802"/>
                <a:gd name="connsiteY27" fmla="*/ 449262 h 4447406"/>
                <a:gd name="connsiteX28" fmla="*/ 4786275 w 6362802"/>
                <a:gd name="connsiteY28" fmla="*/ 303407 h 4447406"/>
                <a:gd name="connsiteX29" fmla="*/ 4808714 w 6362802"/>
                <a:gd name="connsiteY29" fmla="*/ 163161 h 4447406"/>
                <a:gd name="connsiteX30" fmla="*/ 4909691 w 6362802"/>
                <a:gd name="connsiteY30" fmla="*/ 34136 h 4447406"/>
                <a:gd name="connsiteX31" fmla="*/ 5083595 w 6362802"/>
                <a:gd name="connsiteY31" fmla="*/ 477 h 4447406"/>
                <a:gd name="connsiteX32" fmla="*/ 5218231 w 6362802"/>
                <a:gd name="connsiteY32" fmla="*/ 50965 h 4447406"/>
                <a:gd name="connsiteX33" fmla="*/ 5324817 w 6362802"/>
                <a:gd name="connsiteY33" fmla="*/ 163161 h 4447406"/>
                <a:gd name="connsiteX34" fmla="*/ 5358476 w 6362802"/>
                <a:gd name="connsiteY34" fmla="*/ 297797 h 4447406"/>
                <a:gd name="connsiteX35" fmla="*/ 5369696 w 6362802"/>
                <a:gd name="connsiteY35" fmla="*/ 387554 h 4447406"/>
                <a:gd name="connsiteX36" fmla="*/ 5352866 w 6362802"/>
                <a:gd name="connsiteY36" fmla="*/ 516580 h 4447406"/>
                <a:gd name="connsiteX37" fmla="*/ 5319207 w 6362802"/>
                <a:gd name="connsiteY37" fmla="*/ 583898 h 4447406"/>
                <a:gd name="connsiteX38" fmla="*/ 5274329 w 6362802"/>
                <a:gd name="connsiteY38" fmla="*/ 679264 h 4447406"/>
                <a:gd name="connsiteX39" fmla="*/ 5291158 w 6362802"/>
                <a:gd name="connsiteY39" fmla="*/ 690484 h 4447406"/>
                <a:gd name="connsiteX40" fmla="*/ 5459453 w 6362802"/>
                <a:gd name="connsiteY40" fmla="*/ 847559 h 4447406"/>
                <a:gd name="connsiteX41" fmla="*/ 5661406 w 6362802"/>
                <a:gd name="connsiteY41" fmla="*/ 1038293 h 4447406"/>
                <a:gd name="connsiteX42" fmla="*/ 5891409 w 6362802"/>
                <a:gd name="connsiteY42" fmla="*/ 1268295 h 4447406"/>
                <a:gd name="connsiteX43" fmla="*/ 6059703 w 6362802"/>
                <a:gd name="connsiteY43" fmla="*/ 1487078 h 4447406"/>
                <a:gd name="connsiteX44" fmla="*/ 6244827 w 6362802"/>
                <a:gd name="connsiteY44" fmla="*/ 1761959 h 4447406"/>
                <a:gd name="connsiteX45" fmla="*/ 6323364 w 6362802"/>
                <a:gd name="connsiteY45" fmla="*/ 1913424 h 4447406"/>
                <a:gd name="connsiteX46" fmla="*/ 6362633 w 6362802"/>
                <a:gd name="connsiteY46" fmla="*/ 2031230 h 4447406"/>
                <a:gd name="connsiteX47" fmla="*/ 6328974 w 6362802"/>
                <a:gd name="connsiteY47" fmla="*/ 2076109 h 4447406"/>
                <a:gd name="connsiteX48" fmla="*/ 6166290 w 6362802"/>
                <a:gd name="connsiteY48" fmla="*/ 2205134 h 4447406"/>
                <a:gd name="connsiteX49" fmla="*/ 6009215 w 6362802"/>
                <a:gd name="connsiteY49" fmla="*/ 2233183 h 4447406"/>
                <a:gd name="connsiteX50" fmla="*/ 5829701 w 6362802"/>
                <a:gd name="connsiteY50" fmla="*/ 2244403 h 4447406"/>
                <a:gd name="connsiteX51" fmla="*/ 5751163 w 6362802"/>
                <a:gd name="connsiteY51" fmla="*/ 2221964 h 4447406"/>
                <a:gd name="connsiteX52" fmla="*/ 5796042 w 6362802"/>
                <a:gd name="connsiteY52" fmla="*/ 2255623 h 4447406"/>
                <a:gd name="connsiteX53" fmla="*/ 5633357 w 6362802"/>
                <a:gd name="connsiteY53" fmla="*/ 2311721 h 4447406"/>
                <a:gd name="connsiteX54" fmla="*/ 5481892 w 6362802"/>
                <a:gd name="connsiteY54" fmla="*/ 2278062 h 4447406"/>
                <a:gd name="connsiteX55" fmla="*/ 5251890 w 6362802"/>
                <a:gd name="connsiteY55" fmla="*/ 2227574 h 4447406"/>
                <a:gd name="connsiteX56" fmla="*/ 5094815 w 6362802"/>
                <a:gd name="connsiteY56" fmla="*/ 2193915 h 4447406"/>
                <a:gd name="connsiteX57" fmla="*/ 4943350 w 6362802"/>
                <a:gd name="connsiteY57" fmla="*/ 2199525 h 4447406"/>
                <a:gd name="connsiteX58" fmla="*/ 4808714 w 6362802"/>
                <a:gd name="connsiteY58" fmla="*/ 2210744 h 4447406"/>
                <a:gd name="connsiteX59" fmla="*/ 4668469 w 6362802"/>
                <a:gd name="connsiteY59" fmla="*/ 2272452 h 4447406"/>
                <a:gd name="connsiteX60" fmla="*/ 4646030 w 6362802"/>
                <a:gd name="connsiteY60" fmla="*/ 2278062 h 4447406"/>
                <a:gd name="connsiteX61" fmla="*/ 4741396 w 6362802"/>
                <a:gd name="connsiteY61" fmla="*/ 2395868 h 4447406"/>
                <a:gd name="connsiteX62" fmla="*/ 4920910 w 6362802"/>
                <a:gd name="connsiteY62" fmla="*/ 2508064 h 4447406"/>
                <a:gd name="connsiteX63" fmla="*/ 5150913 w 6362802"/>
                <a:gd name="connsiteY63" fmla="*/ 2597821 h 4447406"/>
                <a:gd name="connsiteX64" fmla="*/ 5307988 w 6362802"/>
                <a:gd name="connsiteY64" fmla="*/ 2625871 h 4447406"/>
                <a:gd name="connsiteX65" fmla="*/ 5364086 w 6362802"/>
                <a:gd name="connsiteY65" fmla="*/ 2687579 h 4447406"/>
                <a:gd name="connsiteX66" fmla="*/ 5100425 w 6362802"/>
                <a:gd name="connsiteY66" fmla="*/ 2760506 h 4447406"/>
                <a:gd name="connsiteX67" fmla="*/ 4847983 w 6362802"/>
                <a:gd name="connsiteY67" fmla="*/ 2760506 h 4447406"/>
                <a:gd name="connsiteX68" fmla="*/ 4707737 w 6362802"/>
                <a:gd name="connsiteY68" fmla="*/ 2710018 h 4447406"/>
                <a:gd name="connsiteX69" fmla="*/ 4651639 w 6362802"/>
                <a:gd name="connsiteY69" fmla="*/ 2653920 h 4447406"/>
                <a:gd name="connsiteX70" fmla="*/ 4455296 w 6362802"/>
                <a:gd name="connsiteY70" fmla="*/ 2564163 h 4447406"/>
                <a:gd name="connsiteX71" fmla="*/ 4275782 w 6362802"/>
                <a:gd name="connsiteY71" fmla="*/ 2485625 h 4447406"/>
                <a:gd name="connsiteX72" fmla="*/ 4258952 w 6362802"/>
                <a:gd name="connsiteY72" fmla="*/ 2480015 h 4447406"/>
                <a:gd name="connsiteX73" fmla="*/ 4079438 w 6362802"/>
                <a:gd name="connsiteY73" fmla="*/ 2513674 h 4447406"/>
                <a:gd name="connsiteX74" fmla="*/ 3978461 w 6362802"/>
                <a:gd name="connsiteY74" fmla="*/ 2603431 h 4447406"/>
                <a:gd name="connsiteX75" fmla="*/ 3989681 w 6362802"/>
                <a:gd name="connsiteY75" fmla="*/ 2620261 h 4447406"/>
                <a:gd name="connsiteX76" fmla="*/ 4096268 w 6362802"/>
                <a:gd name="connsiteY76" fmla="*/ 2805385 h 4447406"/>
                <a:gd name="connsiteX77" fmla="*/ 4303831 w 6362802"/>
                <a:gd name="connsiteY77" fmla="*/ 2968069 h 4447406"/>
                <a:gd name="connsiteX78" fmla="*/ 4416027 w 6362802"/>
                <a:gd name="connsiteY78" fmla="*/ 3001728 h 4447406"/>
                <a:gd name="connsiteX79" fmla="*/ 4629200 w 6362802"/>
                <a:gd name="connsiteY79" fmla="*/ 3052217 h 4447406"/>
                <a:gd name="connsiteX80" fmla="*/ 4679688 w 6362802"/>
                <a:gd name="connsiteY80" fmla="*/ 3102705 h 4447406"/>
                <a:gd name="connsiteX81" fmla="*/ 4702128 w 6362802"/>
                <a:gd name="connsiteY81" fmla="*/ 3125144 h 4447406"/>
                <a:gd name="connsiteX82" fmla="*/ 4477735 w 6362802"/>
                <a:gd name="connsiteY82" fmla="*/ 3198072 h 4447406"/>
                <a:gd name="connsiteX83" fmla="*/ 4421637 w 6362802"/>
                <a:gd name="connsiteY83" fmla="*/ 3214901 h 4447406"/>
                <a:gd name="connsiteX84" fmla="*/ 4253342 w 6362802"/>
                <a:gd name="connsiteY84" fmla="*/ 3192462 h 4447406"/>
                <a:gd name="connsiteX85" fmla="*/ 4180415 w 6362802"/>
                <a:gd name="connsiteY85" fmla="*/ 3198072 h 4447406"/>
                <a:gd name="connsiteX86" fmla="*/ 4096268 w 6362802"/>
                <a:gd name="connsiteY86" fmla="*/ 3164413 h 4447406"/>
                <a:gd name="connsiteX87" fmla="*/ 4056999 w 6362802"/>
                <a:gd name="connsiteY87" fmla="*/ 3125144 h 4447406"/>
                <a:gd name="connsiteX88" fmla="*/ 3787728 w 6362802"/>
                <a:gd name="connsiteY88" fmla="*/ 2990509 h 4447406"/>
                <a:gd name="connsiteX89" fmla="*/ 3467968 w 6362802"/>
                <a:gd name="connsiteY89" fmla="*/ 2867093 h 4447406"/>
                <a:gd name="connsiteX90" fmla="*/ 3344552 w 6362802"/>
                <a:gd name="connsiteY90" fmla="*/ 2827824 h 4447406"/>
                <a:gd name="connsiteX91" fmla="*/ 3103330 w 6362802"/>
                <a:gd name="connsiteY91" fmla="*/ 2872702 h 4447406"/>
                <a:gd name="connsiteX92" fmla="*/ 2806010 w 6362802"/>
                <a:gd name="connsiteY92" fmla="*/ 2867093 h 4447406"/>
                <a:gd name="connsiteX93" fmla="*/ 2559178 w 6362802"/>
                <a:gd name="connsiteY93" fmla="*/ 2867093 h 4447406"/>
                <a:gd name="connsiteX94" fmla="*/ 2228199 w 6362802"/>
                <a:gd name="connsiteY94" fmla="*/ 2816604 h 4447406"/>
                <a:gd name="connsiteX95" fmla="*/ 2245028 w 6362802"/>
                <a:gd name="connsiteY95" fmla="*/ 2833434 h 4447406"/>
                <a:gd name="connsiteX96" fmla="*/ 2351615 w 6362802"/>
                <a:gd name="connsiteY96" fmla="*/ 2883922 h 4447406"/>
                <a:gd name="connsiteX97" fmla="*/ 2441372 w 6362802"/>
                <a:gd name="connsiteY97" fmla="*/ 2968069 h 4447406"/>
                <a:gd name="connsiteX98" fmla="*/ 2491860 w 6362802"/>
                <a:gd name="connsiteY98" fmla="*/ 3074656 h 4447406"/>
                <a:gd name="connsiteX99" fmla="*/ 2525519 w 6362802"/>
                <a:gd name="connsiteY99" fmla="*/ 3158803 h 4447406"/>
                <a:gd name="connsiteX100" fmla="*/ 2435762 w 6362802"/>
                <a:gd name="connsiteY100" fmla="*/ 3181242 h 4447406"/>
                <a:gd name="connsiteX101" fmla="*/ 2362834 w 6362802"/>
                <a:gd name="connsiteY101" fmla="*/ 3181242 h 4447406"/>
                <a:gd name="connsiteX102" fmla="*/ 1891610 w 6362802"/>
                <a:gd name="connsiteY102" fmla="*/ 3181242 h 4447406"/>
                <a:gd name="connsiteX103" fmla="*/ 1364287 w 6362802"/>
                <a:gd name="connsiteY103" fmla="*/ 3141974 h 4447406"/>
                <a:gd name="connsiteX104" fmla="*/ 988430 w 6362802"/>
                <a:gd name="connsiteY104" fmla="*/ 3091485 h 4447406"/>
                <a:gd name="connsiteX105" fmla="*/ 853794 w 6362802"/>
                <a:gd name="connsiteY105" fmla="*/ 3012948 h 4447406"/>
                <a:gd name="connsiteX106" fmla="*/ 808915 w 6362802"/>
                <a:gd name="connsiteY106" fmla="*/ 2951240 h 4447406"/>
                <a:gd name="connsiteX107" fmla="*/ 797696 w 6362802"/>
                <a:gd name="connsiteY107" fmla="*/ 2900752 h 4447406"/>
                <a:gd name="connsiteX108" fmla="*/ 859404 w 6362802"/>
                <a:gd name="connsiteY108" fmla="*/ 2855873 h 4447406"/>
                <a:gd name="connsiteX109" fmla="*/ 1061357 w 6362802"/>
                <a:gd name="connsiteY109" fmla="*/ 2760506 h 4447406"/>
                <a:gd name="connsiteX110" fmla="*/ 1095016 w 6362802"/>
                <a:gd name="connsiteY110" fmla="*/ 2754896 h 4447406"/>
                <a:gd name="connsiteX111" fmla="*/ 988430 w 6362802"/>
                <a:gd name="connsiteY111" fmla="*/ 2687579 h 4447406"/>
                <a:gd name="connsiteX112" fmla="*/ 898672 w 6362802"/>
                <a:gd name="connsiteY112" fmla="*/ 2580992 h 4447406"/>
                <a:gd name="connsiteX113" fmla="*/ 769647 w 6362802"/>
                <a:gd name="connsiteY113" fmla="*/ 2390258 h 4447406"/>
                <a:gd name="connsiteX114" fmla="*/ 747207 w 6362802"/>
                <a:gd name="connsiteY114" fmla="*/ 2317331 h 4447406"/>
                <a:gd name="connsiteX115" fmla="*/ 657450 w 6362802"/>
                <a:gd name="connsiteY115" fmla="*/ 2350990 h 4447406"/>
                <a:gd name="connsiteX116" fmla="*/ 393789 w 6362802"/>
                <a:gd name="connsiteY116" fmla="*/ 2508064 h 4447406"/>
                <a:gd name="connsiteX117" fmla="*/ 242324 w 6362802"/>
                <a:gd name="connsiteY117" fmla="*/ 2693188 h 4447406"/>
                <a:gd name="connsiteX118" fmla="*/ 208665 w 6362802"/>
                <a:gd name="connsiteY118" fmla="*/ 2839044 h 4447406"/>
                <a:gd name="connsiteX119" fmla="*/ 231104 w 6362802"/>
                <a:gd name="connsiteY119" fmla="*/ 3001728 h 4447406"/>
                <a:gd name="connsiteX120" fmla="*/ 354520 w 6362802"/>
                <a:gd name="connsiteY120" fmla="*/ 3130754 h 4447406"/>
                <a:gd name="connsiteX121" fmla="*/ 573303 w 6362802"/>
                <a:gd name="connsiteY121" fmla="*/ 3209291 h 4447406"/>
                <a:gd name="connsiteX122" fmla="*/ 842574 w 6362802"/>
                <a:gd name="connsiteY122" fmla="*/ 3265390 h 4447406"/>
                <a:gd name="connsiteX123" fmla="*/ 1190383 w 6362802"/>
                <a:gd name="connsiteY123" fmla="*/ 3315878 h 4447406"/>
                <a:gd name="connsiteX124" fmla="*/ 1420385 w 6362802"/>
                <a:gd name="connsiteY124" fmla="*/ 3371976 h 4447406"/>
                <a:gd name="connsiteX125" fmla="*/ 1667217 w 6362802"/>
                <a:gd name="connsiteY125" fmla="*/ 3450514 h 4447406"/>
                <a:gd name="connsiteX126" fmla="*/ 1813072 w 6362802"/>
                <a:gd name="connsiteY126" fmla="*/ 3557100 h 4447406"/>
                <a:gd name="connsiteX127" fmla="*/ 1902830 w 6362802"/>
                <a:gd name="connsiteY127" fmla="*/ 3792712 h 4447406"/>
                <a:gd name="connsiteX128" fmla="*/ 1914049 w 6362802"/>
                <a:gd name="connsiteY128" fmla="*/ 4022715 h 4447406"/>
                <a:gd name="connsiteX129" fmla="*/ 1773804 w 6362802"/>
                <a:gd name="connsiteY129" fmla="*/ 4230278 h 4447406"/>
                <a:gd name="connsiteX130" fmla="*/ 1549411 w 6362802"/>
                <a:gd name="connsiteY130" fmla="*/ 4398572 h 4447406"/>
                <a:gd name="connsiteX131" fmla="*/ 1465264 w 6362802"/>
                <a:gd name="connsiteY131" fmla="*/ 4432231 h 4447406"/>
                <a:gd name="connsiteX132" fmla="*/ 1728925 w 6362802"/>
                <a:gd name="connsiteY132" fmla="*/ 4179790 h 4447406"/>
                <a:gd name="connsiteX133" fmla="*/ 1841122 w 6362802"/>
                <a:gd name="connsiteY133" fmla="*/ 3989056 h 4447406"/>
                <a:gd name="connsiteX134" fmla="*/ 1807463 w 6362802"/>
                <a:gd name="connsiteY134" fmla="*/ 3781493 h 4447406"/>
                <a:gd name="connsiteX135" fmla="*/ 1751364 w 6362802"/>
                <a:gd name="connsiteY135" fmla="*/ 3663687 h 4447406"/>
                <a:gd name="connsiteX136" fmla="*/ 1639168 w 6362802"/>
                <a:gd name="connsiteY136" fmla="*/ 3562710 h 4447406"/>
                <a:gd name="connsiteX137" fmla="*/ 1437215 w 6362802"/>
                <a:gd name="connsiteY137" fmla="*/ 3523441 h 4447406"/>
                <a:gd name="connsiteX138" fmla="*/ 1246481 w 6362802"/>
                <a:gd name="connsiteY138" fmla="*/ 3506612 h 4447406"/>
                <a:gd name="connsiteX139" fmla="*/ 898672 w 6362802"/>
                <a:gd name="connsiteY139" fmla="*/ 3478563 h 4447406"/>
                <a:gd name="connsiteX140" fmla="*/ 405009 w 6362802"/>
                <a:gd name="connsiteY140" fmla="*/ 3371976 h 4447406"/>
                <a:gd name="connsiteX141" fmla="*/ 152567 w 6362802"/>
                <a:gd name="connsiteY141" fmla="*/ 3209291 h 4447406"/>
                <a:gd name="connsiteX142" fmla="*/ 17931 w 6362802"/>
                <a:gd name="connsiteY142" fmla="*/ 3012948 h 4447406"/>
                <a:gd name="connsiteX143" fmla="*/ 12322 w 6362802"/>
                <a:gd name="connsiteY143" fmla="*/ 2777336 h 4447406"/>
                <a:gd name="connsiteX144" fmla="*/ 118908 w 6362802"/>
                <a:gd name="connsiteY144" fmla="*/ 2519284 h 4447406"/>
                <a:gd name="connsiteX145" fmla="*/ 247934 w 6362802"/>
                <a:gd name="connsiteY145" fmla="*/ 2356599 h 4447406"/>
                <a:gd name="connsiteX146" fmla="*/ 410618 w 6362802"/>
                <a:gd name="connsiteY146" fmla="*/ 2182695 h 4447406"/>
                <a:gd name="connsiteX147" fmla="*/ 584523 w 6362802"/>
                <a:gd name="connsiteY147" fmla="*/ 2087328 h 4447406"/>
                <a:gd name="connsiteX148" fmla="*/ 707939 w 6362802"/>
                <a:gd name="connsiteY148" fmla="*/ 2003181 h 4447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6362802" h="4447406">
                  <a:moveTo>
                    <a:pt x="707939" y="2003181"/>
                  </a:moveTo>
                  <a:cubicBezTo>
                    <a:pt x="738793" y="1943343"/>
                    <a:pt x="732248" y="1835821"/>
                    <a:pt x="769647" y="1728300"/>
                  </a:cubicBezTo>
                  <a:cubicBezTo>
                    <a:pt x="807046" y="1620778"/>
                    <a:pt x="876233" y="1461834"/>
                    <a:pt x="932331" y="1358052"/>
                  </a:cubicBezTo>
                  <a:cubicBezTo>
                    <a:pt x="988429" y="1254270"/>
                    <a:pt x="1030504" y="1180407"/>
                    <a:pt x="1106236" y="1105610"/>
                  </a:cubicBezTo>
                  <a:cubicBezTo>
                    <a:pt x="1181969" y="1030812"/>
                    <a:pt x="1284814" y="956015"/>
                    <a:pt x="1386726" y="909267"/>
                  </a:cubicBezTo>
                  <a:cubicBezTo>
                    <a:pt x="1488638" y="862519"/>
                    <a:pt x="1598965" y="848494"/>
                    <a:pt x="1717706" y="825120"/>
                  </a:cubicBezTo>
                  <a:cubicBezTo>
                    <a:pt x="1836447" y="801746"/>
                    <a:pt x="1966407" y="783981"/>
                    <a:pt x="2099173" y="769021"/>
                  </a:cubicBezTo>
                  <a:cubicBezTo>
                    <a:pt x="2231939" y="754061"/>
                    <a:pt x="2391818" y="740038"/>
                    <a:pt x="2514299" y="735363"/>
                  </a:cubicBezTo>
                  <a:cubicBezTo>
                    <a:pt x="2636780" y="730688"/>
                    <a:pt x="2702228" y="736297"/>
                    <a:pt x="2834059" y="740972"/>
                  </a:cubicBezTo>
                  <a:cubicBezTo>
                    <a:pt x="2965890" y="745647"/>
                    <a:pt x="3183738" y="754062"/>
                    <a:pt x="3305284" y="763412"/>
                  </a:cubicBezTo>
                  <a:cubicBezTo>
                    <a:pt x="3426830" y="772762"/>
                    <a:pt x="3489473" y="789591"/>
                    <a:pt x="3563335" y="797071"/>
                  </a:cubicBezTo>
                  <a:cubicBezTo>
                    <a:pt x="3637198" y="804551"/>
                    <a:pt x="3713865" y="806420"/>
                    <a:pt x="3748459" y="808290"/>
                  </a:cubicBezTo>
                  <a:cubicBezTo>
                    <a:pt x="3783053" y="810160"/>
                    <a:pt x="3766223" y="817640"/>
                    <a:pt x="3770898" y="808290"/>
                  </a:cubicBezTo>
                  <a:cubicBezTo>
                    <a:pt x="3775573" y="798940"/>
                    <a:pt x="3770898" y="784916"/>
                    <a:pt x="3776508" y="752192"/>
                  </a:cubicBezTo>
                  <a:cubicBezTo>
                    <a:pt x="3782118" y="719468"/>
                    <a:pt x="3782118" y="664305"/>
                    <a:pt x="3804557" y="611947"/>
                  </a:cubicBezTo>
                  <a:cubicBezTo>
                    <a:pt x="3826996" y="559589"/>
                    <a:pt x="3873745" y="481986"/>
                    <a:pt x="3911144" y="438042"/>
                  </a:cubicBezTo>
                  <a:cubicBezTo>
                    <a:pt x="3948543" y="394098"/>
                    <a:pt x="3987811" y="367919"/>
                    <a:pt x="4028950" y="348285"/>
                  </a:cubicBezTo>
                  <a:cubicBezTo>
                    <a:pt x="4070089" y="328651"/>
                    <a:pt x="4116837" y="323041"/>
                    <a:pt x="4157976" y="320236"/>
                  </a:cubicBezTo>
                  <a:cubicBezTo>
                    <a:pt x="4199115" y="317431"/>
                    <a:pt x="4232774" y="319301"/>
                    <a:pt x="4275782" y="331456"/>
                  </a:cubicBezTo>
                  <a:cubicBezTo>
                    <a:pt x="4318790" y="343611"/>
                    <a:pt x="4384238" y="369790"/>
                    <a:pt x="4416027" y="393164"/>
                  </a:cubicBezTo>
                  <a:cubicBezTo>
                    <a:pt x="4447816" y="416538"/>
                    <a:pt x="4453426" y="450197"/>
                    <a:pt x="4466515" y="471701"/>
                  </a:cubicBezTo>
                  <a:cubicBezTo>
                    <a:pt x="4479605" y="493205"/>
                    <a:pt x="4488019" y="515645"/>
                    <a:pt x="4494564" y="522190"/>
                  </a:cubicBezTo>
                  <a:cubicBezTo>
                    <a:pt x="4501109" y="528735"/>
                    <a:pt x="4488955" y="520320"/>
                    <a:pt x="4505784" y="510970"/>
                  </a:cubicBezTo>
                  <a:cubicBezTo>
                    <a:pt x="4522613" y="501620"/>
                    <a:pt x="4562817" y="476376"/>
                    <a:pt x="4595541" y="466091"/>
                  </a:cubicBezTo>
                  <a:cubicBezTo>
                    <a:pt x="4628265" y="455806"/>
                    <a:pt x="4669404" y="450197"/>
                    <a:pt x="4702128" y="449262"/>
                  </a:cubicBezTo>
                  <a:cubicBezTo>
                    <a:pt x="4734852" y="448327"/>
                    <a:pt x="4774121" y="457677"/>
                    <a:pt x="4791885" y="460482"/>
                  </a:cubicBezTo>
                  <a:cubicBezTo>
                    <a:pt x="4809649" y="463287"/>
                    <a:pt x="4804974" y="467961"/>
                    <a:pt x="4808714" y="466091"/>
                  </a:cubicBezTo>
                  <a:cubicBezTo>
                    <a:pt x="4812454" y="464221"/>
                    <a:pt x="4818064" y="476376"/>
                    <a:pt x="4814324" y="449262"/>
                  </a:cubicBezTo>
                  <a:cubicBezTo>
                    <a:pt x="4810584" y="422148"/>
                    <a:pt x="4787210" y="351090"/>
                    <a:pt x="4786275" y="303407"/>
                  </a:cubicBezTo>
                  <a:cubicBezTo>
                    <a:pt x="4785340" y="255724"/>
                    <a:pt x="4788145" y="208039"/>
                    <a:pt x="4808714" y="163161"/>
                  </a:cubicBezTo>
                  <a:cubicBezTo>
                    <a:pt x="4829283" y="118283"/>
                    <a:pt x="4863878" y="61250"/>
                    <a:pt x="4909691" y="34136"/>
                  </a:cubicBezTo>
                  <a:cubicBezTo>
                    <a:pt x="4955504" y="7022"/>
                    <a:pt x="5032172" y="-2328"/>
                    <a:pt x="5083595" y="477"/>
                  </a:cubicBezTo>
                  <a:cubicBezTo>
                    <a:pt x="5135018" y="3282"/>
                    <a:pt x="5178027" y="23851"/>
                    <a:pt x="5218231" y="50965"/>
                  </a:cubicBezTo>
                  <a:cubicBezTo>
                    <a:pt x="5258435" y="78079"/>
                    <a:pt x="5301443" y="122022"/>
                    <a:pt x="5324817" y="163161"/>
                  </a:cubicBezTo>
                  <a:cubicBezTo>
                    <a:pt x="5348191" y="204300"/>
                    <a:pt x="5350996" y="260398"/>
                    <a:pt x="5358476" y="297797"/>
                  </a:cubicBezTo>
                  <a:cubicBezTo>
                    <a:pt x="5365956" y="335196"/>
                    <a:pt x="5370631" y="351090"/>
                    <a:pt x="5369696" y="387554"/>
                  </a:cubicBezTo>
                  <a:cubicBezTo>
                    <a:pt x="5368761" y="424018"/>
                    <a:pt x="5361281" y="483856"/>
                    <a:pt x="5352866" y="516580"/>
                  </a:cubicBezTo>
                  <a:cubicBezTo>
                    <a:pt x="5344451" y="549304"/>
                    <a:pt x="5332296" y="556784"/>
                    <a:pt x="5319207" y="583898"/>
                  </a:cubicBezTo>
                  <a:cubicBezTo>
                    <a:pt x="5306118" y="611012"/>
                    <a:pt x="5279004" y="661500"/>
                    <a:pt x="5274329" y="679264"/>
                  </a:cubicBezTo>
                  <a:cubicBezTo>
                    <a:pt x="5269654" y="697028"/>
                    <a:pt x="5260304" y="662435"/>
                    <a:pt x="5291158" y="690484"/>
                  </a:cubicBezTo>
                  <a:cubicBezTo>
                    <a:pt x="5322012" y="718533"/>
                    <a:pt x="5459453" y="847559"/>
                    <a:pt x="5459453" y="847559"/>
                  </a:cubicBezTo>
                  <a:cubicBezTo>
                    <a:pt x="5521161" y="905527"/>
                    <a:pt x="5589413" y="968170"/>
                    <a:pt x="5661406" y="1038293"/>
                  </a:cubicBezTo>
                  <a:cubicBezTo>
                    <a:pt x="5733399" y="1108416"/>
                    <a:pt x="5825026" y="1193498"/>
                    <a:pt x="5891409" y="1268295"/>
                  </a:cubicBezTo>
                  <a:cubicBezTo>
                    <a:pt x="5957792" y="1343092"/>
                    <a:pt x="6000800" y="1404801"/>
                    <a:pt x="6059703" y="1487078"/>
                  </a:cubicBezTo>
                  <a:cubicBezTo>
                    <a:pt x="6118606" y="1569355"/>
                    <a:pt x="6200884" y="1690901"/>
                    <a:pt x="6244827" y="1761959"/>
                  </a:cubicBezTo>
                  <a:cubicBezTo>
                    <a:pt x="6288770" y="1833017"/>
                    <a:pt x="6303730" y="1868546"/>
                    <a:pt x="6323364" y="1913424"/>
                  </a:cubicBezTo>
                  <a:cubicBezTo>
                    <a:pt x="6342998" y="1958302"/>
                    <a:pt x="6361698" y="2004116"/>
                    <a:pt x="6362633" y="2031230"/>
                  </a:cubicBezTo>
                  <a:cubicBezTo>
                    <a:pt x="6363568" y="2058344"/>
                    <a:pt x="6361698" y="2047125"/>
                    <a:pt x="6328974" y="2076109"/>
                  </a:cubicBezTo>
                  <a:cubicBezTo>
                    <a:pt x="6296250" y="2105093"/>
                    <a:pt x="6219583" y="2178955"/>
                    <a:pt x="6166290" y="2205134"/>
                  </a:cubicBezTo>
                  <a:cubicBezTo>
                    <a:pt x="6112997" y="2231313"/>
                    <a:pt x="6065313" y="2226638"/>
                    <a:pt x="6009215" y="2233183"/>
                  </a:cubicBezTo>
                  <a:cubicBezTo>
                    <a:pt x="5953117" y="2239728"/>
                    <a:pt x="5872710" y="2246273"/>
                    <a:pt x="5829701" y="2244403"/>
                  </a:cubicBezTo>
                  <a:cubicBezTo>
                    <a:pt x="5786692" y="2242533"/>
                    <a:pt x="5756773" y="2220094"/>
                    <a:pt x="5751163" y="2221964"/>
                  </a:cubicBezTo>
                  <a:cubicBezTo>
                    <a:pt x="5745553" y="2223834"/>
                    <a:pt x="5815676" y="2240664"/>
                    <a:pt x="5796042" y="2255623"/>
                  </a:cubicBezTo>
                  <a:cubicBezTo>
                    <a:pt x="5776408" y="2270582"/>
                    <a:pt x="5685715" y="2307981"/>
                    <a:pt x="5633357" y="2311721"/>
                  </a:cubicBezTo>
                  <a:cubicBezTo>
                    <a:pt x="5580999" y="2315461"/>
                    <a:pt x="5481892" y="2278062"/>
                    <a:pt x="5481892" y="2278062"/>
                  </a:cubicBezTo>
                  <a:lnTo>
                    <a:pt x="5251890" y="2227574"/>
                  </a:lnTo>
                  <a:cubicBezTo>
                    <a:pt x="5187377" y="2213550"/>
                    <a:pt x="5146238" y="2198590"/>
                    <a:pt x="5094815" y="2193915"/>
                  </a:cubicBezTo>
                  <a:cubicBezTo>
                    <a:pt x="5043392" y="2189240"/>
                    <a:pt x="4991033" y="2196720"/>
                    <a:pt x="4943350" y="2199525"/>
                  </a:cubicBezTo>
                  <a:cubicBezTo>
                    <a:pt x="4895667" y="2202330"/>
                    <a:pt x="4854527" y="2198590"/>
                    <a:pt x="4808714" y="2210744"/>
                  </a:cubicBezTo>
                  <a:cubicBezTo>
                    <a:pt x="4762901" y="2222898"/>
                    <a:pt x="4695583" y="2261232"/>
                    <a:pt x="4668469" y="2272452"/>
                  </a:cubicBezTo>
                  <a:cubicBezTo>
                    <a:pt x="4641355" y="2283672"/>
                    <a:pt x="4633875" y="2257493"/>
                    <a:pt x="4646030" y="2278062"/>
                  </a:cubicBezTo>
                  <a:cubicBezTo>
                    <a:pt x="4658185" y="2298631"/>
                    <a:pt x="4695583" y="2357534"/>
                    <a:pt x="4741396" y="2395868"/>
                  </a:cubicBezTo>
                  <a:cubicBezTo>
                    <a:pt x="4787209" y="2434202"/>
                    <a:pt x="4852657" y="2474405"/>
                    <a:pt x="4920910" y="2508064"/>
                  </a:cubicBezTo>
                  <a:cubicBezTo>
                    <a:pt x="4989163" y="2541723"/>
                    <a:pt x="5086400" y="2578187"/>
                    <a:pt x="5150913" y="2597821"/>
                  </a:cubicBezTo>
                  <a:cubicBezTo>
                    <a:pt x="5215426" y="2617455"/>
                    <a:pt x="5272459" y="2610911"/>
                    <a:pt x="5307988" y="2625871"/>
                  </a:cubicBezTo>
                  <a:cubicBezTo>
                    <a:pt x="5343517" y="2640831"/>
                    <a:pt x="5398680" y="2665140"/>
                    <a:pt x="5364086" y="2687579"/>
                  </a:cubicBezTo>
                  <a:cubicBezTo>
                    <a:pt x="5329492" y="2710018"/>
                    <a:pt x="5186442" y="2748352"/>
                    <a:pt x="5100425" y="2760506"/>
                  </a:cubicBezTo>
                  <a:cubicBezTo>
                    <a:pt x="5014408" y="2772660"/>
                    <a:pt x="4913431" y="2768921"/>
                    <a:pt x="4847983" y="2760506"/>
                  </a:cubicBezTo>
                  <a:cubicBezTo>
                    <a:pt x="4782535" y="2752091"/>
                    <a:pt x="4740461" y="2727782"/>
                    <a:pt x="4707737" y="2710018"/>
                  </a:cubicBezTo>
                  <a:cubicBezTo>
                    <a:pt x="4675013" y="2692254"/>
                    <a:pt x="4693713" y="2678229"/>
                    <a:pt x="4651639" y="2653920"/>
                  </a:cubicBezTo>
                  <a:cubicBezTo>
                    <a:pt x="4609566" y="2629611"/>
                    <a:pt x="4517939" y="2592212"/>
                    <a:pt x="4455296" y="2564163"/>
                  </a:cubicBezTo>
                  <a:cubicBezTo>
                    <a:pt x="4392653" y="2536114"/>
                    <a:pt x="4308506" y="2499650"/>
                    <a:pt x="4275782" y="2485625"/>
                  </a:cubicBezTo>
                  <a:cubicBezTo>
                    <a:pt x="4243058" y="2471600"/>
                    <a:pt x="4291676" y="2475340"/>
                    <a:pt x="4258952" y="2480015"/>
                  </a:cubicBezTo>
                  <a:cubicBezTo>
                    <a:pt x="4226228" y="2484690"/>
                    <a:pt x="4126186" y="2493105"/>
                    <a:pt x="4079438" y="2513674"/>
                  </a:cubicBezTo>
                  <a:cubicBezTo>
                    <a:pt x="4032690" y="2534243"/>
                    <a:pt x="3993421" y="2585667"/>
                    <a:pt x="3978461" y="2603431"/>
                  </a:cubicBezTo>
                  <a:cubicBezTo>
                    <a:pt x="3963502" y="2621196"/>
                    <a:pt x="3970047" y="2586602"/>
                    <a:pt x="3989681" y="2620261"/>
                  </a:cubicBezTo>
                  <a:cubicBezTo>
                    <a:pt x="4009316" y="2653920"/>
                    <a:pt x="4043910" y="2747417"/>
                    <a:pt x="4096268" y="2805385"/>
                  </a:cubicBezTo>
                  <a:cubicBezTo>
                    <a:pt x="4148626" y="2863353"/>
                    <a:pt x="4250538" y="2935345"/>
                    <a:pt x="4303831" y="2968069"/>
                  </a:cubicBezTo>
                  <a:cubicBezTo>
                    <a:pt x="4357124" y="3000793"/>
                    <a:pt x="4361799" y="2987703"/>
                    <a:pt x="4416027" y="3001728"/>
                  </a:cubicBezTo>
                  <a:cubicBezTo>
                    <a:pt x="4470255" y="3015753"/>
                    <a:pt x="4585257" y="3035388"/>
                    <a:pt x="4629200" y="3052217"/>
                  </a:cubicBezTo>
                  <a:cubicBezTo>
                    <a:pt x="4673143" y="3069046"/>
                    <a:pt x="4679688" y="3102705"/>
                    <a:pt x="4679688" y="3102705"/>
                  </a:cubicBezTo>
                  <a:cubicBezTo>
                    <a:pt x="4691843" y="3114859"/>
                    <a:pt x="4735787" y="3109250"/>
                    <a:pt x="4702128" y="3125144"/>
                  </a:cubicBezTo>
                  <a:cubicBezTo>
                    <a:pt x="4668469" y="3141038"/>
                    <a:pt x="4524483" y="3183113"/>
                    <a:pt x="4477735" y="3198072"/>
                  </a:cubicBezTo>
                  <a:cubicBezTo>
                    <a:pt x="4430987" y="3213031"/>
                    <a:pt x="4459036" y="3215836"/>
                    <a:pt x="4421637" y="3214901"/>
                  </a:cubicBezTo>
                  <a:cubicBezTo>
                    <a:pt x="4384238" y="3213966"/>
                    <a:pt x="4293546" y="3195267"/>
                    <a:pt x="4253342" y="3192462"/>
                  </a:cubicBezTo>
                  <a:cubicBezTo>
                    <a:pt x="4213138" y="3189657"/>
                    <a:pt x="4206594" y="3202747"/>
                    <a:pt x="4180415" y="3198072"/>
                  </a:cubicBezTo>
                  <a:cubicBezTo>
                    <a:pt x="4154236" y="3193397"/>
                    <a:pt x="4116837" y="3176568"/>
                    <a:pt x="4096268" y="3164413"/>
                  </a:cubicBezTo>
                  <a:cubicBezTo>
                    <a:pt x="4075699" y="3152258"/>
                    <a:pt x="4108422" y="3154128"/>
                    <a:pt x="4056999" y="3125144"/>
                  </a:cubicBezTo>
                  <a:cubicBezTo>
                    <a:pt x="4005576" y="3096160"/>
                    <a:pt x="3885900" y="3033517"/>
                    <a:pt x="3787728" y="2990509"/>
                  </a:cubicBezTo>
                  <a:cubicBezTo>
                    <a:pt x="3689556" y="2947501"/>
                    <a:pt x="3541831" y="2894207"/>
                    <a:pt x="3467968" y="2867093"/>
                  </a:cubicBezTo>
                  <a:cubicBezTo>
                    <a:pt x="3394105" y="2839979"/>
                    <a:pt x="3405325" y="2826889"/>
                    <a:pt x="3344552" y="2827824"/>
                  </a:cubicBezTo>
                  <a:cubicBezTo>
                    <a:pt x="3283779" y="2828759"/>
                    <a:pt x="3193087" y="2866157"/>
                    <a:pt x="3103330" y="2872702"/>
                  </a:cubicBezTo>
                  <a:cubicBezTo>
                    <a:pt x="3013573" y="2879247"/>
                    <a:pt x="2896702" y="2868028"/>
                    <a:pt x="2806010" y="2867093"/>
                  </a:cubicBezTo>
                  <a:cubicBezTo>
                    <a:pt x="2715318" y="2866158"/>
                    <a:pt x="2655480" y="2875508"/>
                    <a:pt x="2559178" y="2867093"/>
                  </a:cubicBezTo>
                  <a:cubicBezTo>
                    <a:pt x="2462876" y="2858678"/>
                    <a:pt x="2280557" y="2822214"/>
                    <a:pt x="2228199" y="2816604"/>
                  </a:cubicBezTo>
                  <a:cubicBezTo>
                    <a:pt x="2175841" y="2810994"/>
                    <a:pt x="2224459" y="2822214"/>
                    <a:pt x="2245028" y="2833434"/>
                  </a:cubicBezTo>
                  <a:cubicBezTo>
                    <a:pt x="2265597" y="2844654"/>
                    <a:pt x="2318891" y="2861483"/>
                    <a:pt x="2351615" y="2883922"/>
                  </a:cubicBezTo>
                  <a:cubicBezTo>
                    <a:pt x="2384339" y="2906361"/>
                    <a:pt x="2417998" y="2936280"/>
                    <a:pt x="2441372" y="2968069"/>
                  </a:cubicBezTo>
                  <a:cubicBezTo>
                    <a:pt x="2464746" y="2999858"/>
                    <a:pt x="2477836" y="3042867"/>
                    <a:pt x="2491860" y="3074656"/>
                  </a:cubicBezTo>
                  <a:cubicBezTo>
                    <a:pt x="2505885" y="3106445"/>
                    <a:pt x="2534869" y="3141039"/>
                    <a:pt x="2525519" y="3158803"/>
                  </a:cubicBezTo>
                  <a:cubicBezTo>
                    <a:pt x="2516169" y="3176567"/>
                    <a:pt x="2462876" y="3177502"/>
                    <a:pt x="2435762" y="3181242"/>
                  </a:cubicBezTo>
                  <a:cubicBezTo>
                    <a:pt x="2408648" y="3184982"/>
                    <a:pt x="2362834" y="3181242"/>
                    <a:pt x="2362834" y="3181242"/>
                  </a:cubicBezTo>
                  <a:cubicBezTo>
                    <a:pt x="2272142" y="3181242"/>
                    <a:pt x="2058034" y="3187787"/>
                    <a:pt x="1891610" y="3181242"/>
                  </a:cubicBezTo>
                  <a:cubicBezTo>
                    <a:pt x="1725186" y="3174697"/>
                    <a:pt x="1514817" y="3156934"/>
                    <a:pt x="1364287" y="3141974"/>
                  </a:cubicBezTo>
                  <a:cubicBezTo>
                    <a:pt x="1213757" y="3127015"/>
                    <a:pt x="1073512" y="3112989"/>
                    <a:pt x="988430" y="3091485"/>
                  </a:cubicBezTo>
                  <a:cubicBezTo>
                    <a:pt x="903348" y="3069981"/>
                    <a:pt x="883713" y="3036322"/>
                    <a:pt x="853794" y="3012948"/>
                  </a:cubicBezTo>
                  <a:cubicBezTo>
                    <a:pt x="823875" y="2989574"/>
                    <a:pt x="818265" y="2969939"/>
                    <a:pt x="808915" y="2951240"/>
                  </a:cubicBezTo>
                  <a:cubicBezTo>
                    <a:pt x="799565" y="2932541"/>
                    <a:pt x="789281" y="2916646"/>
                    <a:pt x="797696" y="2900752"/>
                  </a:cubicBezTo>
                  <a:cubicBezTo>
                    <a:pt x="806111" y="2884858"/>
                    <a:pt x="815461" y="2879247"/>
                    <a:pt x="859404" y="2855873"/>
                  </a:cubicBezTo>
                  <a:cubicBezTo>
                    <a:pt x="903347" y="2832499"/>
                    <a:pt x="1022088" y="2777336"/>
                    <a:pt x="1061357" y="2760506"/>
                  </a:cubicBezTo>
                  <a:cubicBezTo>
                    <a:pt x="1100626" y="2743677"/>
                    <a:pt x="1107170" y="2767050"/>
                    <a:pt x="1095016" y="2754896"/>
                  </a:cubicBezTo>
                  <a:cubicBezTo>
                    <a:pt x="1082862" y="2742742"/>
                    <a:pt x="1021154" y="2716563"/>
                    <a:pt x="988430" y="2687579"/>
                  </a:cubicBezTo>
                  <a:cubicBezTo>
                    <a:pt x="955706" y="2658595"/>
                    <a:pt x="935136" y="2630546"/>
                    <a:pt x="898672" y="2580992"/>
                  </a:cubicBezTo>
                  <a:cubicBezTo>
                    <a:pt x="862208" y="2531439"/>
                    <a:pt x="794891" y="2434202"/>
                    <a:pt x="769647" y="2390258"/>
                  </a:cubicBezTo>
                  <a:cubicBezTo>
                    <a:pt x="744403" y="2346315"/>
                    <a:pt x="765906" y="2323876"/>
                    <a:pt x="747207" y="2317331"/>
                  </a:cubicBezTo>
                  <a:cubicBezTo>
                    <a:pt x="728508" y="2310786"/>
                    <a:pt x="716353" y="2319201"/>
                    <a:pt x="657450" y="2350990"/>
                  </a:cubicBezTo>
                  <a:cubicBezTo>
                    <a:pt x="598547" y="2382779"/>
                    <a:pt x="462977" y="2451031"/>
                    <a:pt x="393789" y="2508064"/>
                  </a:cubicBezTo>
                  <a:cubicBezTo>
                    <a:pt x="324601" y="2565097"/>
                    <a:pt x="273178" y="2638025"/>
                    <a:pt x="242324" y="2693188"/>
                  </a:cubicBezTo>
                  <a:cubicBezTo>
                    <a:pt x="211470" y="2748351"/>
                    <a:pt x="210535" y="2787621"/>
                    <a:pt x="208665" y="2839044"/>
                  </a:cubicBezTo>
                  <a:cubicBezTo>
                    <a:pt x="206795" y="2890467"/>
                    <a:pt x="206795" y="2953110"/>
                    <a:pt x="231104" y="3001728"/>
                  </a:cubicBezTo>
                  <a:cubicBezTo>
                    <a:pt x="255413" y="3050346"/>
                    <a:pt x="297487" y="3096160"/>
                    <a:pt x="354520" y="3130754"/>
                  </a:cubicBezTo>
                  <a:cubicBezTo>
                    <a:pt x="411553" y="3165348"/>
                    <a:pt x="491961" y="3186852"/>
                    <a:pt x="573303" y="3209291"/>
                  </a:cubicBezTo>
                  <a:cubicBezTo>
                    <a:pt x="654645" y="3231730"/>
                    <a:pt x="739727" y="3247626"/>
                    <a:pt x="842574" y="3265390"/>
                  </a:cubicBezTo>
                  <a:cubicBezTo>
                    <a:pt x="945421" y="3283154"/>
                    <a:pt x="1094081" y="3298114"/>
                    <a:pt x="1190383" y="3315878"/>
                  </a:cubicBezTo>
                  <a:cubicBezTo>
                    <a:pt x="1286685" y="3333642"/>
                    <a:pt x="1340913" y="3349537"/>
                    <a:pt x="1420385" y="3371976"/>
                  </a:cubicBezTo>
                  <a:cubicBezTo>
                    <a:pt x="1499857" y="3394415"/>
                    <a:pt x="1601769" y="3419660"/>
                    <a:pt x="1667217" y="3450514"/>
                  </a:cubicBezTo>
                  <a:cubicBezTo>
                    <a:pt x="1732665" y="3481368"/>
                    <a:pt x="1773803" y="3500067"/>
                    <a:pt x="1813072" y="3557100"/>
                  </a:cubicBezTo>
                  <a:cubicBezTo>
                    <a:pt x="1852341" y="3614133"/>
                    <a:pt x="1886001" y="3715110"/>
                    <a:pt x="1902830" y="3792712"/>
                  </a:cubicBezTo>
                  <a:cubicBezTo>
                    <a:pt x="1919660" y="3870315"/>
                    <a:pt x="1935553" y="3949787"/>
                    <a:pt x="1914049" y="4022715"/>
                  </a:cubicBezTo>
                  <a:cubicBezTo>
                    <a:pt x="1892545" y="4095643"/>
                    <a:pt x="1834577" y="4167635"/>
                    <a:pt x="1773804" y="4230278"/>
                  </a:cubicBezTo>
                  <a:cubicBezTo>
                    <a:pt x="1713031" y="4292921"/>
                    <a:pt x="1600834" y="4364913"/>
                    <a:pt x="1549411" y="4398572"/>
                  </a:cubicBezTo>
                  <a:cubicBezTo>
                    <a:pt x="1497988" y="4432231"/>
                    <a:pt x="1435345" y="4468695"/>
                    <a:pt x="1465264" y="4432231"/>
                  </a:cubicBezTo>
                  <a:cubicBezTo>
                    <a:pt x="1495183" y="4395767"/>
                    <a:pt x="1666282" y="4253652"/>
                    <a:pt x="1728925" y="4179790"/>
                  </a:cubicBezTo>
                  <a:cubicBezTo>
                    <a:pt x="1791568" y="4105928"/>
                    <a:pt x="1828032" y="4055439"/>
                    <a:pt x="1841122" y="3989056"/>
                  </a:cubicBezTo>
                  <a:cubicBezTo>
                    <a:pt x="1854212" y="3922673"/>
                    <a:pt x="1822423" y="3835721"/>
                    <a:pt x="1807463" y="3781493"/>
                  </a:cubicBezTo>
                  <a:cubicBezTo>
                    <a:pt x="1792503" y="3727265"/>
                    <a:pt x="1779413" y="3700151"/>
                    <a:pt x="1751364" y="3663687"/>
                  </a:cubicBezTo>
                  <a:cubicBezTo>
                    <a:pt x="1723315" y="3627223"/>
                    <a:pt x="1691526" y="3586084"/>
                    <a:pt x="1639168" y="3562710"/>
                  </a:cubicBezTo>
                  <a:cubicBezTo>
                    <a:pt x="1586810" y="3539336"/>
                    <a:pt x="1502663" y="3532791"/>
                    <a:pt x="1437215" y="3523441"/>
                  </a:cubicBezTo>
                  <a:cubicBezTo>
                    <a:pt x="1371767" y="3514091"/>
                    <a:pt x="1246481" y="3506612"/>
                    <a:pt x="1246481" y="3506612"/>
                  </a:cubicBezTo>
                  <a:cubicBezTo>
                    <a:pt x="1156724" y="3499132"/>
                    <a:pt x="1038917" y="3501002"/>
                    <a:pt x="898672" y="3478563"/>
                  </a:cubicBezTo>
                  <a:cubicBezTo>
                    <a:pt x="758427" y="3456124"/>
                    <a:pt x="529360" y="3416855"/>
                    <a:pt x="405009" y="3371976"/>
                  </a:cubicBezTo>
                  <a:cubicBezTo>
                    <a:pt x="280658" y="3327097"/>
                    <a:pt x="217080" y="3269129"/>
                    <a:pt x="152567" y="3209291"/>
                  </a:cubicBezTo>
                  <a:cubicBezTo>
                    <a:pt x="88054" y="3149453"/>
                    <a:pt x="41305" y="3084940"/>
                    <a:pt x="17931" y="3012948"/>
                  </a:cubicBezTo>
                  <a:cubicBezTo>
                    <a:pt x="-5443" y="2940956"/>
                    <a:pt x="-4507" y="2859613"/>
                    <a:pt x="12322" y="2777336"/>
                  </a:cubicBezTo>
                  <a:cubicBezTo>
                    <a:pt x="29151" y="2695059"/>
                    <a:pt x="79639" y="2589407"/>
                    <a:pt x="118908" y="2519284"/>
                  </a:cubicBezTo>
                  <a:cubicBezTo>
                    <a:pt x="158177" y="2449161"/>
                    <a:pt x="199316" y="2412697"/>
                    <a:pt x="247934" y="2356599"/>
                  </a:cubicBezTo>
                  <a:cubicBezTo>
                    <a:pt x="296552" y="2300501"/>
                    <a:pt x="354520" y="2227573"/>
                    <a:pt x="410618" y="2182695"/>
                  </a:cubicBezTo>
                  <a:cubicBezTo>
                    <a:pt x="466716" y="2137817"/>
                    <a:pt x="533100" y="2117247"/>
                    <a:pt x="584523" y="2087328"/>
                  </a:cubicBezTo>
                  <a:cubicBezTo>
                    <a:pt x="635946" y="2057409"/>
                    <a:pt x="677085" y="2063019"/>
                    <a:pt x="707939" y="200318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/>
            <p:cNvSpPr/>
            <p:nvPr/>
          </p:nvSpPr>
          <p:spPr>
            <a:xfrm>
              <a:off x="4499992" y="5987790"/>
              <a:ext cx="45719" cy="4684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5" name="Content Placeholder 2"/>
          <p:cNvSpPr txBox="1">
            <a:spLocks/>
          </p:cNvSpPr>
          <p:nvPr/>
        </p:nvSpPr>
        <p:spPr>
          <a:xfrm>
            <a:off x="3402688" y="1711726"/>
            <a:ext cx="3257544" cy="757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Norm of reaction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306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>
            <a:off x="1214414" y="5988626"/>
            <a:ext cx="364333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 flipH="1" flipV="1">
            <a:off x="-71470" y="4702742"/>
            <a:ext cx="257176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1285853" y="3631172"/>
            <a:ext cx="3357586" cy="2000264"/>
          </a:xfrm>
          <a:custGeom>
            <a:avLst/>
            <a:gdLst>
              <a:gd name="connsiteX0" fmla="*/ 0 w 2265529"/>
              <a:gd name="connsiteY0" fmla="*/ 0 h 1569492"/>
              <a:gd name="connsiteX1" fmla="*/ 655093 w 2265529"/>
              <a:gd name="connsiteY1" fmla="*/ 382137 h 1569492"/>
              <a:gd name="connsiteX2" fmla="*/ 1214651 w 2265529"/>
              <a:gd name="connsiteY2" fmla="*/ 1064525 h 1569492"/>
              <a:gd name="connsiteX3" fmla="*/ 2265529 w 2265529"/>
              <a:gd name="connsiteY3" fmla="*/ 1569492 h 1569492"/>
              <a:gd name="connsiteX4" fmla="*/ 2265529 w 2265529"/>
              <a:gd name="connsiteY4" fmla="*/ 1569492 h 1569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5529" h="1569492">
                <a:moveTo>
                  <a:pt x="0" y="0"/>
                </a:moveTo>
                <a:cubicBezTo>
                  <a:pt x="226325" y="102358"/>
                  <a:pt x="452651" y="204716"/>
                  <a:pt x="655093" y="382137"/>
                </a:cubicBezTo>
                <a:cubicBezTo>
                  <a:pt x="857535" y="559558"/>
                  <a:pt x="946245" y="866633"/>
                  <a:pt x="1214651" y="1064525"/>
                </a:cubicBezTo>
                <a:cubicBezTo>
                  <a:pt x="1483057" y="1262417"/>
                  <a:pt x="2265529" y="1569492"/>
                  <a:pt x="2265529" y="1569492"/>
                </a:cubicBezTo>
                <a:lnTo>
                  <a:pt x="2265529" y="1569492"/>
                </a:ln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1236269" y="4315183"/>
            <a:ext cx="1156790" cy="81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85720" y="3416858"/>
            <a:ext cx="598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Trait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2000232" y="6060064"/>
            <a:ext cx="2762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Environmental parameter X</a:t>
            </a:r>
            <a:endParaRPr lang="en-GB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2446317" y="4322618"/>
            <a:ext cx="1084" cy="16722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404179" y="3945850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Lab0</a:t>
            </a:r>
            <a:endParaRPr lang="en-GB" dirty="0"/>
          </a:p>
        </p:txBody>
      </p:sp>
      <p:sp>
        <p:nvSpPr>
          <p:cNvPr id="26" name="Freeform 25"/>
          <p:cNvSpPr/>
          <p:nvPr/>
        </p:nvSpPr>
        <p:spPr>
          <a:xfrm rot="16200000">
            <a:off x="290682" y="3892910"/>
            <a:ext cx="1010962" cy="797522"/>
          </a:xfrm>
          <a:custGeom>
            <a:avLst/>
            <a:gdLst>
              <a:gd name="connsiteX0" fmla="*/ 0 w 9009088"/>
              <a:gd name="connsiteY0" fmla="*/ 6550702 h 6550702"/>
              <a:gd name="connsiteX1" fmla="*/ 359764 w 9009088"/>
              <a:gd name="connsiteY1" fmla="*/ 6400800 h 6550702"/>
              <a:gd name="connsiteX2" fmla="*/ 809469 w 9009088"/>
              <a:gd name="connsiteY2" fmla="*/ 6115987 h 6550702"/>
              <a:gd name="connsiteX3" fmla="*/ 1124262 w 9009088"/>
              <a:gd name="connsiteY3" fmla="*/ 5831174 h 6550702"/>
              <a:gd name="connsiteX4" fmla="*/ 1379095 w 9009088"/>
              <a:gd name="connsiteY4" fmla="*/ 5531371 h 6550702"/>
              <a:gd name="connsiteX5" fmla="*/ 1708879 w 9009088"/>
              <a:gd name="connsiteY5" fmla="*/ 5051686 h 6550702"/>
              <a:gd name="connsiteX6" fmla="*/ 1978702 w 9009088"/>
              <a:gd name="connsiteY6" fmla="*/ 4557010 h 6550702"/>
              <a:gd name="connsiteX7" fmla="*/ 2293495 w 9009088"/>
              <a:gd name="connsiteY7" fmla="*/ 3942413 h 6550702"/>
              <a:gd name="connsiteX8" fmla="*/ 2668249 w 9009088"/>
              <a:gd name="connsiteY8" fmla="*/ 2878112 h 6550702"/>
              <a:gd name="connsiteX9" fmla="*/ 2983043 w 9009088"/>
              <a:gd name="connsiteY9" fmla="*/ 1828800 h 6550702"/>
              <a:gd name="connsiteX10" fmla="*/ 3297836 w 9009088"/>
              <a:gd name="connsiteY10" fmla="*/ 1124263 h 6550702"/>
              <a:gd name="connsiteX11" fmla="*/ 3567659 w 9009088"/>
              <a:gd name="connsiteY11" fmla="*/ 599607 h 6550702"/>
              <a:gd name="connsiteX12" fmla="*/ 3777521 w 9009088"/>
              <a:gd name="connsiteY12" fmla="*/ 284813 h 6550702"/>
              <a:gd name="connsiteX13" fmla="*/ 4002374 w 9009088"/>
              <a:gd name="connsiteY13" fmla="*/ 89941 h 6550702"/>
              <a:gd name="connsiteX14" fmla="*/ 4137285 w 9009088"/>
              <a:gd name="connsiteY14" fmla="*/ 14990 h 6550702"/>
              <a:gd name="connsiteX15" fmla="*/ 4302177 w 9009088"/>
              <a:gd name="connsiteY15" fmla="*/ 0 h 6550702"/>
              <a:gd name="connsiteX16" fmla="*/ 4572000 w 9009088"/>
              <a:gd name="connsiteY16" fmla="*/ 104931 h 6550702"/>
              <a:gd name="connsiteX17" fmla="*/ 4706911 w 9009088"/>
              <a:gd name="connsiteY17" fmla="*/ 194872 h 6550702"/>
              <a:gd name="connsiteX18" fmla="*/ 4916774 w 9009088"/>
              <a:gd name="connsiteY18" fmla="*/ 524656 h 6550702"/>
              <a:gd name="connsiteX19" fmla="*/ 5231567 w 9009088"/>
              <a:gd name="connsiteY19" fmla="*/ 1109272 h 6550702"/>
              <a:gd name="connsiteX20" fmla="*/ 5501390 w 9009088"/>
              <a:gd name="connsiteY20" fmla="*/ 1753850 h 6550702"/>
              <a:gd name="connsiteX21" fmla="*/ 5696262 w 9009088"/>
              <a:gd name="connsiteY21" fmla="*/ 2353456 h 6550702"/>
              <a:gd name="connsiteX22" fmla="*/ 5996065 w 9009088"/>
              <a:gd name="connsiteY22" fmla="*/ 3417758 h 6550702"/>
              <a:gd name="connsiteX23" fmla="*/ 6415790 w 9009088"/>
              <a:gd name="connsiteY23" fmla="*/ 4347148 h 6550702"/>
              <a:gd name="connsiteX24" fmla="*/ 6805534 w 9009088"/>
              <a:gd name="connsiteY24" fmla="*/ 4946754 h 6550702"/>
              <a:gd name="connsiteX25" fmla="*/ 7180288 w 9009088"/>
              <a:gd name="connsiteY25" fmla="*/ 5411450 h 6550702"/>
              <a:gd name="connsiteX26" fmla="*/ 7659974 w 9009088"/>
              <a:gd name="connsiteY26" fmla="*/ 5876145 h 6550702"/>
              <a:gd name="connsiteX27" fmla="*/ 8304551 w 9009088"/>
              <a:gd name="connsiteY27" fmla="*/ 6280879 h 6550702"/>
              <a:gd name="connsiteX28" fmla="*/ 8649325 w 9009088"/>
              <a:gd name="connsiteY28" fmla="*/ 6430781 h 6550702"/>
              <a:gd name="connsiteX29" fmla="*/ 9009088 w 9009088"/>
              <a:gd name="connsiteY29" fmla="*/ 6535712 h 6550702"/>
              <a:gd name="connsiteX30" fmla="*/ 0 w 9009088"/>
              <a:gd name="connsiteY30" fmla="*/ 6550702 h 6550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9009088" h="6550702">
                <a:moveTo>
                  <a:pt x="0" y="6550702"/>
                </a:moveTo>
                <a:lnTo>
                  <a:pt x="359764" y="6400800"/>
                </a:lnTo>
                <a:lnTo>
                  <a:pt x="809469" y="6115987"/>
                </a:lnTo>
                <a:lnTo>
                  <a:pt x="1124262" y="5831174"/>
                </a:lnTo>
                <a:lnTo>
                  <a:pt x="1379095" y="5531371"/>
                </a:lnTo>
                <a:lnTo>
                  <a:pt x="1708879" y="5051686"/>
                </a:lnTo>
                <a:lnTo>
                  <a:pt x="1978702" y="4557010"/>
                </a:lnTo>
                <a:lnTo>
                  <a:pt x="2293495" y="3942413"/>
                </a:lnTo>
                <a:lnTo>
                  <a:pt x="2668249" y="2878112"/>
                </a:lnTo>
                <a:lnTo>
                  <a:pt x="2983043" y="1828800"/>
                </a:lnTo>
                <a:lnTo>
                  <a:pt x="3297836" y="1124263"/>
                </a:lnTo>
                <a:lnTo>
                  <a:pt x="3567659" y="599607"/>
                </a:lnTo>
                <a:lnTo>
                  <a:pt x="3777521" y="284813"/>
                </a:lnTo>
                <a:lnTo>
                  <a:pt x="4002374" y="89941"/>
                </a:lnTo>
                <a:cubicBezTo>
                  <a:pt x="4126532" y="12342"/>
                  <a:pt x="4075156" y="14990"/>
                  <a:pt x="4137285" y="14990"/>
                </a:cubicBezTo>
                <a:lnTo>
                  <a:pt x="4302177" y="0"/>
                </a:lnTo>
                <a:lnTo>
                  <a:pt x="4572000" y="104931"/>
                </a:lnTo>
                <a:lnTo>
                  <a:pt x="4706911" y="194872"/>
                </a:lnTo>
                <a:lnTo>
                  <a:pt x="4916774" y="524656"/>
                </a:lnTo>
                <a:lnTo>
                  <a:pt x="5231567" y="1109272"/>
                </a:lnTo>
                <a:lnTo>
                  <a:pt x="5501390" y="1753850"/>
                </a:lnTo>
                <a:lnTo>
                  <a:pt x="5696262" y="2353456"/>
                </a:lnTo>
                <a:lnTo>
                  <a:pt x="5996065" y="3417758"/>
                </a:lnTo>
                <a:lnTo>
                  <a:pt x="6415790" y="4347148"/>
                </a:lnTo>
                <a:lnTo>
                  <a:pt x="6805534" y="4946754"/>
                </a:lnTo>
                <a:lnTo>
                  <a:pt x="7180288" y="5411450"/>
                </a:lnTo>
                <a:lnTo>
                  <a:pt x="7659974" y="5876145"/>
                </a:lnTo>
                <a:lnTo>
                  <a:pt x="8304551" y="6280879"/>
                </a:lnTo>
                <a:lnTo>
                  <a:pt x="8649325" y="6430781"/>
                </a:lnTo>
                <a:lnTo>
                  <a:pt x="9009088" y="6535712"/>
                </a:lnTo>
                <a:lnTo>
                  <a:pt x="0" y="6550702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Subtitle 2"/>
          <p:cNvSpPr txBox="1">
            <a:spLocks/>
          </p:cNvSpPr>
          <p:nvPr/>
        </p:nvSpPr>
        <p:spPr>
          <a:xfrm>
            <a:off x="323528" y="404664"/>
            <a:ext cx="8352928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CH" sz="2800" b="1" dirty="0" smtClean="0">
                <a:solidFill>
                  <a:schemeClr val="accent1">
                    <a:lumMod val="75000"/>
                  </a:schemeClr>
                </a:solidFill>
              </a:rPr>
              <a:t>Multi-laboratory </a:t>
            </a:r>
            <a:r>
              <a:rPr lang="de-CH" sz="2800" b="1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de-CH" sz="2800" b="1" dirty="0" smtClean="0">
                <a:solidFill>
                  <a:schemeClr val="accent1">
                    <a:lumMod val="75000"/>
                  </a:schemeClr>
                </a:solidFill>
              </a:rPr>
              <a:t>tudies: </a:t>
            </a:r>
            <a:r>
              <a:rPr lang="de-CH" sz="2400" dirty="0"/>
              <a:t>D</a:t>
            </a:r>
            <a:r>
              <a:rPr lang="de-CH" sz="2400" dirty="0" smtClean="0"/>
              <a:t>iversifying the environment</a:t>
            </a:r>
            <a:endParaRPr lang="en-GB" sz="24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314456" y="2564904"/>
            <a:ext cx="3257544" cy="757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Norm of reaction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5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>
            <a:off x="1214414" y="5988626"/>
            <a:ext cx="364333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 flipH="1" flipV="1">
            <a:off x="-71470" y="4702742"/>
            <a:ext cx="257176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1285853" y="3631172"/>
            <a:ext cx="3357586" cy="2000264"/>
          </a:xfrm>
          <a:custGeom>
            <a:avLst/>
            <a:gdLst>
              <a:gd name="connsiteX0" fmla="*/ 0 w 2265529"/>
              <a:gd name="connsiteY0" fmla="*/ 0 h 1569492"/>
              <a:gd name="connsiteX1" fmla="*/ 655093 w 2265529"/>
              <a:gd name="connsiteY1" fmla="*/ 382137 h 1569492"/>
              <a:gd name="connsiteX2" fmla="*/ 1214651 w 2265529"/>
              <a:gd name="connsiteY2" fmla="*/ 1064525 h 1569492"/>
              <a:gd name="connsiteX3" fmla="*/ 2265529 w 2265529"/>
              <a:gd name="connsiteY3" fmla="*/ 1569492 h 1569492"/>
              <a:gd name="connsiteX4" fmla="*/ 2265529 w 2265529"/>
              <a:gd name="connsiteY4" fmla="*/ 1569492 h 1569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5529" h="1569492">
                <a:moveTo>
                  <a:pt x="0" y="0"/>
                </a:moveTo>
                <a:cubicBezTo>
                  <a:pt x="226325" y="102358"/>
                  <a:pt x="452651" y="204716"/>
                  <a:pt x="655093" y="382137"/>
                </a:cubicBezTo>
                <a:cubicBezTo>
                  <a:pt x="857535" y="559558"/>
                  <a:pt x="946245" y="866633"/>
                  <a:pt x="1214651" y="1064525"/>
                </a:cubicBezTo>
                <a:cubicBezTo>
                  <a:pt x="1483057" y="1262417"/>
                  <a:pt x="2265529" y="1569492"/>
                  <a:pt x="2265529" y="1569492"/>
                </a:cubicBezTo>
                <a:lnTo>
                  <a:pt x="2265529" y="1569492"/>
                </a:ln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1229188" y="5092008"/>
            <a:ext cx="1974663" cy="12629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85720" y="3416858"/>
            <a:ext cx="598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Trait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2000232" y="6060064"/>
            <a:ext cx="2762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Environmental parameter X</a:t>
            </a:r>
            <a:endParaRPr lang="en-GB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3203848" y="5080624"/>
            <a:ext cx="2" cy="908796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286116" y="4786322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Lab1</a:t>
            </a:r>
            <a:endParaRPr lang="en-GB" dirty="0"/>
          </a:p>
        </p:txBody>
      </p:sp>
      <p:grpSp>
        <p:nvGrpSpPr>
          <p:cNvPr id="39" name="Group 38"/>
          <p:cNvGrpSpPr/>
          <p:nvPr/>
        </p:nvGrpSpPr>
        <p:grpSpPr>
          <a:xfrm rot="16200000">
            <a:off x="147597" y="4606261"/>
            <a:ext cx="1244608" cy="891680"/>
            <a:chOff x="-942982" y="3857628"/>
            <a:chExt cx="1143008" cy="598623"/>
          </a:xfrm>
          <a:solidFill>
            <a:schemeClr val="bg2">
              <a:lumMod val="50000"/>
              <a:alpha val="51000"/>
            </a:schemeClr>
          </a:solidFill>
        </p:grpSpPr>
        <p:sp>
          <p:nvSpPr>
            <p:cNvPr id="40" name="Freeform 39"/>
            <p:cNvSpPr/>
            <p:nvPr/>
          </p:nvSpPr>
          <p:spPr>
            <a:xfrm>
              <a:off x="-785818" y="3857628"/>
              <a:ext cx="785818" cy="584342"/>
            </a:xfrm>
            <a:custGeom>
              <a:avLst/>
              <a:gdLst>
                <a:gd name="connsiteX0" fmla="*/ 0 w 9009088"/>
                <a:gd name="connsiteY0" fmla="*/ 6550702 h 6550702"/>
                <a:gd name="connsiteX1" fmla="*/ 359764 w 9009088"/>
                <a:gd name="connsiteY1" fmla="*/ 6400800 h 6550702"/>
                <a:gd name="connsiteX2" fmla="*/ 809469 w 9009088"/>
                <a:gd name="connsiteY2" fmla="*/ 6115987 h 6550702"/>
                <a:gd name="connsiteX3" fmla="*/ 1124262 w 9009088"/>
                <a:gd name="connsiteY3" fmla="*/ 5831174 h 6550702"/>
                <a:gd name="connsiteX4" fmla="*/ 1379095 w 9009088"/>
                <a:gd name="connsiteY4" fmla="*/ 5531371 h 6550702"/>
                <a:gd name="connsiteX5" fmla="*/ 1708879 w 9009088"/>
                <a:gd name="connsiteY5" fmla="*/ 5051686 h 6550702"/>
                <a:gd name="connsiteX6" fmla="*/ 1978702 w 9009088"/>
                <a:gd name="connsiteY6" fmla="*/ 4557010 h 6550702"/>
                <a:gd name="connsiteX7" fmla="*/ 2293495 w 9009088"/>
                <a:gd name="connsiteY7" fmla="*/ 3942413 h 6550702"/>
                <a:gd name="connsiteX8" fmla="*/ 2668249 w 9009088"/>
                <a:gd name="connsiteY8" fmla="*/ 2878112 h 6550702"/>
                <a:gd name="connsiteX9" fmla="*/ 2983043 w 9009088"/>
                <a:gd name="connsiteY9" fmla="*/ 1828800 h 6550702"/>
                <a:gd name="connsiteX10" fmla="*/ 3297836 w 9009088"/>
                <a:gd name="connsiteY10" fmla="*/ 1124263 h 6550702"/>
                <a:gd name="connsiteX11" fmla="*/ 3567659 w 9009088"/>
                <a:gd name="connsiteY11" fmla="*/ 599607 h 6550702"/>
                <a:gd name="connsiteX12" fmla="*/ 3777521 w 9009088"/>
                <a:gd name="connsiteY12" fmla="*/ 284813 h 6550702"/>
                <a:gd name="connsiteX13" fmla="*/ 4002374 w 9009088"/>
                <a:gd name="connsiteY13" fmla="*/ 89941 h 6550702"/>
                <a:gd name="connsiteX14" fmla="*/ 4137285 w 9009088"/>
                <a:gd name="connsiteY14" fmla="*/ 14990 h 6550702"/>
                <a:gd name="connsiteX15" fmla="*/ 4302177 w 9009088"/>
                <a:gd name="connsiteY15" fmla="*/ 0 h 6550702"/>
                <a:gd name="connsiteX16" fmla="*/ 4572000 w 9009088"/>
                <a:gd name="connsiteY16" fmla="*/ 104931 h 6550702"/>
                <a:gd name="connsiteX17" fmla="*/ 4706911 w 9009088"/>
                <a:gd name="connsiteY17" fmla="*/ 194872 h 6550702"/>
                <a:gd name="connsiteX18" fmla="*/ 4916774 w 9009088"/>
                <a:gd name="connsiteY18" fmla="*/ 524656 h 6550702"/>
                <a:gd name="connsiteX19" fmla="*/ 5231567 w 9009088"/>
                <a:gd name="connsiteY19" fmla="*/ 1109272 h 6550702"/>
                <a:gd name="connsiteX20" fmla="*/ 5501390 w 9009088"/>
                <a:gd name="connsiteY20" fmla="*/ 1753850 h 6550702"/>
                <a:gd name="connsiteX21" fmla="*/ 5696262 w 9009088"/>
                <a:gd name="connsiteY21" fmla="*/ 2353456 h 6550702"/>
                <a:gd name="connsiteX22" fmla="*/ 5996065 w 9009088"/>
                <a:gd name="connsiteY22" fmla="*/ 3417758 h 6550702"/>
                <a:gd name="connsiteX23" fmla="*/ 6415790 w 9009088"/>
                <a:gd name="connsiteY23" fmla="*/ 4347148 h 6550702"/>
                <a:gd name="connsiteX24" fmla="*/ 6805534 w 9009088"/>
                <a:gd name="connsiteY24" fmla="*/ 4946754 h 6550702"/>
                <a:gd name="connsiteX25" fmla="*/ 7180288 w 9009088"/>
                <a:gd name="connsiteY25" fmla="*/ 5411450 h 6550702"/>
                <a:gd name="connsiteX26" fmla="*/ 7659974 w 9009088"/>
                <a:gd name="connsiteY26" fmla="*/ 5876145 h 6550702"/>
                <a:gd name="connsiteX27" fmla="*/ 8304551 w 9009088"/>
                <a:gd name="connsiteY27" fmla="*/ 6280879 h 6550702"/>
                <a:gd name="connsiteX28" fmla="*/ 8649325 w 9009088"/>
                <a:gd name="connsiteY28" fmla="*/ 6430781 h 6550702"/>
                <a:gd name="connsiteX29" fmla="*/ 9009088 w 9009088"/>
                <a:gd name="connsiteY29" fmla="*/ 6535712 h 6550702"/>
                <a:gd name="connsiteX30" fmla="*/ 0 w 9009088"/>
                <a:gd name="connsiteY30" fmla="*/ 6550702 h 6550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09088" h="6550702">
                  <a:moveTo>
                    <a:pt x="0" y="6550702"/>
                  </a:moveTo>
                  <a:lnTo>
                    <a:pt x="359764" y="6400800"/>
                  </a:lnTo>
                  <a:lnTo>
                    <a:pt x="809469" y="6115987"/>
                  </a:lnTo>
                  <a:lnTo>
                    <a:pt x="1124262" y="5831174"/>
                  </a:lnTo>
                  <a:lnTo>
                    <a:pt x="1379095" y="5531371"/>
                  </a:lnTo>
                  <a:lnTo>
                    <a:pt x="1708879" y="5051686"/>
                  </a:lnTo>
                  <a:lnTo>
                    <a:pt x="1978702" y="4557010"/>
                  </a:lnTo>
                  <a:lnTo>
                    <a:pt x="2293495" y="3942413"/>
                  </a:lnTo>
                  <a:lnTo>
                    <a:pt x="2668249" y="2878112"/>
                  </a:lnTo>
                  <a:lnTo>
                    <a:pt x="2983043" y="1828800"/>
                  </a:lnTo>
                  <a:lnTo>
                    <a:pt x="3297836" y="1124263"/>
                  </a:lnTo>
                  <a:lnTo>
                    <a:pt x="3567659" y="599607"/>
                  </a:lnTo>
                  <a:lnTo>
                    <a:pt x="3777521" y="284813"/>
                  </a:lnTo>
                  <a:lnTo>
                    <a:pt x="4002374" y="89941"/>
                  </a:lnTo>
                  <a:cubicBezTo>
                    <a:pt x="4126532" y="12342"/>
                    <a:pt x="4075156" y="14990"/>
                    <a:pt x="4137285" y="14990"/>
                  </a:cubicBezTo>
                  <a:lnTo>
                    <a:pt x="4302177" y="0"/>
                  </a:lnTo>
                  <a:lnTo>
                    <a:pt x="4572000" y="104931"/>
                  </a:lnTo>
                  <a:lnTo>
                    <a:pt x="4706911" y="194872"/>
                  </a:lnTo>
                  <a:lnTo>
                    <a:pt x="4916774" y="524656"/>
                  </a:lnTo>
                  <a:lnTo>
                    <a:pt x="5231567" y="1109272"/>
                  </a:lnTo>
                  <a:lnTo>
                    <a:pt x="5501390" y="1753850"/>
                  </a:lnTo>
                  <a:lnTo>
                    <a:pt x="5696262" y="2353456"/>
                  </a:lnTo>
                  <a:lnTo>
                    <a:pt x="5996065" y="3417758"/>
                  </a:lnTo>
                  <a:lnTo>
                    <a:pt x="6415790" y="4347148"/>
                  </a:lnTo>
                  <a:lnTo>
                    <a:pt x="6805534" y="4946754"/>
                  </a:lnTo>
                  <a:lnTo>
                    <a:pt x="7180288" y="5411450"/>
                  </a:lnTo>
                  <a:lnTo>
                    <a:pt x="7659974" y="5876145"/>
                  </a:lnTo>
                  <a:lnTo>
                    <a:pt x="8304551" y="6280879"/>
                  </a:lnTo>
                  <a:lnTo>
                    <a:pt x="8649325" y="6430781"/>
                  </a:lnTo>
                  <a:lnTo>
                    <a:pt x="9009088" y="6535712"/>
                  </a:lnTo>
                  <a:lnTo>
                    <a:pt x="0" y="655070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-942982" y="4454663"/>
              <a:ext cx="1143008" cy="1588"/>
            </a:xfrm>
            <a:prstGeom prst="lin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Arrow Connector 9"/>
          <p:cNvCxnSpPr/>
          <p:nvPr/>
        </p:nvCxnSpPr>
        <p:spPr>
          <a:xfrm>
            <a:off x="285720" y="4330147"/>
            <a:ext cx="883" cy="767292"/>
          </a:xfrm>
          <a:prstGeom prst="straightConnector1">
            <a:avLst/>
          </a:prstGeom>
          <a:ln w="28575">
            <a:solidFill>
              <a:srgbClr val="0020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2446317" y="4322618"/>
            <a:ext cx="1084" cy="16722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404179" y="3945850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Lab0</a:t>
            </a:r>
            <a:endParaRPr lang="en-GB" dirty="0"/>
          </a:p>
        </p:txBody>
      </p:sp>
      <p:sp>
        <p:nvSpPr>
          <p:cNvPr id="27" name="Subtitle 2"/>
          <p:cNvSpPr txBox="1">
            <a:spLocks/>
          </p:cNvSpPr>
          <p:nvPr/>
        </p:nvSpPr>
        <p:spPr>
          <a:xfrm>
            <a:off x="323528" y="404664"/>
            <a:ext cx="8352928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CH" sz="2800" b="1" dirty="0" smtClean="0">
                <a:solidFill>
                  <a:schemeClr val="accent1">
                    <a:lumMod val="75000"/>
                  </a:schemeClr>
                </a:solidFill>
              </a:rPr>
              <a:t>Multi-laboratory </a:t>
            </a:r>
            <a:r>
              <a:rPr lang="de-CH" sz="2800" b="1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de-CH" sz="2800" b="1" dirty="0" smtClean="0">
                <a:solidFill>
                  <a:schemeClr val="accent1">
                    <a:lumMod val="75000"/>
                  </a:schemeClr>
                </a:solidFill>
              </a:rPr>
              <a:t>tudies: </a:t>
            </a:r>
            <a:r>
              <a:rPr lang="de-CH" sz="2400" dirty="0"/>
              <a:t>D</a:t>
            </a:r>
            <a:r>
              <a:rPr lang="de-CH" sz="2400" dirty="0" smtClean="0"/>
              <a:t>iversifying the environment</a:t>
            </a:r>
            <a:endParaRPr lang="en-GB" sz="2400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1314456" y="2564904"/>
            <a:ext cx="3257544" cy="757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Norm of reaction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1236269" y="4315183"/>
            <a:ext cx="1156790" cy="81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 27"/>
          <p:cNvSpPr/>
          <p:nvPr/>
        </p:nvSpPr>
        <p:spPr>
          <a:xfrm rot="16200000">
            <a:off x="290682" y="3892910"/>
            <a:ext cx="1010962" cy="797522"/>
          </a:xfrm>
          <a:custGeom>
            <a:avLst/>
            <a:gdLst>
              <a:gd name="connsiteX0" fmla="*/ 0 w 9009088"/>
              <a:gd name="connsiteY0" fmla="*/ 6550702 h 6550702"/>
              <a:gd name="connsiteX1" fmla="*/ 359764 w 9009088"/>
              <a:gd name="connsiteY1" fmla="*/ 6400800 h 6550702"/>
              <a:gd name="connsiteX2" fmla="*/ 809469 w 9009088"/>
              <a:gd name="connsiteY2" fmla="*/ 6115987 h 6550702"/>
              <a:gd name="connsiteX3" fmla="*/ 1124262 w 9009088"/>
              <a:gd name="connsiteY3" fmla="*/ 5831174 h 6550702"/>
              <a:gd name="connsiteX4" fmla="*/ 1379095 w 9009088"/>
              <a:gd name="connsiteY4" fmla="*/ 5531371 h 6550702"/>
              <a:gd name="connsiteX5" fmla="*/ 1708879 w 9009088"/>
              <a:gd name="connsiteY5" fmla="*/ 5051686 h 6550702"/>
              <a:gd name="connsiteX6" fmla="*/ 1978702 w 9009088"/>
              <a:gd name="connsiteY6" fmla="*/ 4557010 h 6550702"/>
              <a:gd name="connsiteX7" fmla="*/ 2293495 w 9009088"/>
              <a:gd name="connsiteY7" fmla="*/ 3942413 h 6550702"/>
              <a:gd name="connsiteX8" fmla="*/ 2668249 w 9009088"/>
              <a:gd name="connsiteY8" fmla="*/ 2878112 h 6550702"/>
              <a:gd name="connsiteX9" fmla="*/ 2983043 w 9009088"/>
              <a:gd name="connsiteY9" fmla="*/ 1828800 h 6550702"/>
              <a:gd name="connsiteX10" fmla="*/ 3297836 w 9009088"/>
              <a:gd name="connsiteY10" fmla="*/ 1124263 h 6550702"/>
              <a:gd name="connsiteX11" fmla="*/ 3567659 w 9009088"/>
              <a:gd name="connsiteY11" fmla="*/ 599607 h 6550702"/>
              <a:gd name="connsiteX12" fmla="*/ 3777521 w 9009088"/>
              <a:gd name="connsiteY12" fmla="*/ 284813 h 6550702"/>
              <a:gd name="connsiteX13" fmla="*/ 4002374 w 9009088"/>
              <a:gd name="connsiteY13" fmla="*/ 89941 h 6550702"/>
              <a:gd name="connsiteX14" fmla="*/ 4137285 w 9009088"/>
              <a:gd name="connsiteY14" fmla="*/ 14990 h 6550702"/>
              <a:gd name="connsiteX15" fmla="*/ 4302177 w 9009088"/>
              <a:gd name="connsiteY15" fmla="*/ 0 h 6550702"/>
              <a:gd name="connsiteX16" fmla="*/ 4572000 w 9009088"/>
              <a:gd name="connsiteY16" fmla="*/ 104931 h 6550702"/>
              <a:gd name="connsiteX17" fmla="*/ 4706911 w 9009088"/>
              <a:gd name="connsiteY17" fmla="*/ 194872 h 6550702"/>
              <a:gd name="connsiteX18" fmla="*/ 4916774 w 9009088"/>
              <a:gd name="connsiteY18" fmla="*/ 524656 h 6550702"/>
              <a:gd name="connsiteX19" fmla="*/ 5231567 w 9009088"/>
              <a:gd name="connsiteY19" fmla="*/ 1109272 h 6550702"/>
              <a:gd name="connsiteX20" fmla="*/ 5501390 w 9009088"/>
              <a:gd name="connsiteY20" fmla="*/ 1753850 h 6550702"/>
              <a:gd name="connsiteX21" fmla="*/ 5696262 w 9009088"/>
              <a:gd name="connsiteY21" fmla="*/ 2353456 h 6550702"/>
              <a:gd name="connsiteX22" fmla="*/ 5996065 w 9009088"/>
              <a:gd name="connsiteY22" fmla="*/ 3417758 h 6550702"/>
              <a:gd name="connsiteX23" fmla="*/ 6415790 w 9009088"/>
              <a:gd name="connsiteY23" fmla="*/ 4347148 h 6550702"/>
              <a:gd name="connsiteX24" fmla="*/ 6805534 w 9009088"/>
              <a:gd name="connsiteY24" fmla="*/ 4946754 h 6550702"/>
              <a:gd name="connsiteX25" fmla="*/ 7180288 w 9009088"/>
              <a:gd name="connsiteY25" fmla="*/ 5411450 h 6550702"/>
              <a:gd name="connsiteX26" fmla="*/ 7659974 w 9009088"/>
              <a:gd name="connsiteY26" fmla="*/ 5876145 h 6550702"/>
              <a:gd name="connsiteX27" fmla="*/ 8304551 w 9009088"/>
              <a:gd name="connsiteY27" fmla="*/ 6280879 h 6550702"/>
              <a:gd name="connsiteX28" fmla="*/ 8649325 w 9009088"/>
              <a:gd name="connsiteY28" fmla="*/ 6430781 h 6550702"/>
              <a:gd name="connsiteX29" fmla="*/ 9009088 w 9009088"/>
              <a:gd name="connsiteY29" fmla="*/ 6535712 h 6550702"/>
              <a:gd name="connsiteX30" fmla="*/ 0 w 9009088"/>
              <a:gd name="connsiteY30" fmla="*/ 6550702 h 6550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9009088" h="6550702">
                <a:moveTo>
                  <a:pt x="0" y="6550702"/>
                </a:moveTo>
                <a:lnTo>
                  <a:pt x="359764" y="6400800"/>
                </a:lnTo>
                <a:lnTo>
                  <a:pt x="809469" y="6115987"/>
                </a:lnTo>
                <a:lnTo>
                  <a:pt x="1124262" y="5831174"/>
                </a:lnTo>
                <a:lnTo>
                  <a:pt x="1379095" y="5531371"/>
                </a:lnTo>
                <a:lnTo>
                  <a:pt x="1708879" y="5051686"/>
                </a:lnTo>
                <a:lnTo>
                  <a:pt x="1978702" y="4557010"/>
                </a:lnTo>
                <a:lnTo>
                  <a:pt x="2293495" y="3942413"/>
                </a:lnTo>
                <a:lnTo>
                  <a:pt x="2668249" y="2878112"/>
                </a:lnTo>
                <a:lnTo>
                  <a:pt x="2983043" y="1828800"/>
                </a:lnTo>
                <a:lnTo>
                  <a:pt x="3297836" y="1124263"/>
                </a:lnTo>
                <a:lnTo>
                  <a:pt x="3567659" y="599607"/>
                </a:lnTo>
                <a:lnTo>
                  <a:pt x="3777521" y="284813"/>
                </a:lnTo>
                <a:lnTo>
                  <a:pt x="4002374" y="89941"/>
                </a:lnTo>
                <a:cubicBezTo>
                  <a:pt x="4126532" y="12342"/>
                  <a:pt x="4075156" y="14990"/>
                  <a:pt x="4137285" y="14990"/>
                </a:cubicBezTo>
                <a:lnTo>
                  <a:pt x="4302177" y="0"/>
                </a:lnTo>
                <a:lnTo>
                  <a:pt x="4572000" y="104931"/>
                </a:lnTo>
                <a:lnTo>
                  <a:pt x="4706911" y="194872"/>
                </a:lnTo>
                <a:lnTo>
                  <a:pt x="4916774" y="524656"/>
                </a:lnTo>
                <a:lnTo>
                  <a:pt x="5231567" y="1109272"/>
                </a:lnTo>
                <a:lnTo>
                  <a:pt x="5501390" y="1753850"/>
                </a:lnTo>
                <a:lnTo>
                  <a:pt x="5696262" y="2353456"/>
                </a:lnTo>
                <a:lnTo>
                  <a:pt x="5996065" y="3417758"/>
                </a:lnTo>
                <a:lnTo>
                  <a:pt x="6415790" y="4347148"/>
                </a:lnTo>
                <a:lnTo>
                  <a:pt x="6805534" y="4946754"/>
                </a:lnTo>
                <a:lnTo>
                  <a:pt x="7180288" y="5411450"/>
                </a:lnTo>
                <a:lnTo>
                  <a:pt x="7659974" y="5876145"/>
                </a:lnTo>
                <a:lnTo>
                  <a:pt x="8304551" y="6280879"/>
                </a:lnTo>
                <a:lnTo>
                  <a:pt x="8649325" y="6430781"/>
                </a:lnTo>
                <a:lnTo>
                  <a:pt x="9009088" y="6535712"/>
                </a:lnTo>
                <a:lnTo>
                  <a:pt x="0" y="6550702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05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>
            <a:off x="1214414" y="5988626"/>
            <a:ext cx="364333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 flipH="1" flipV="1">
            <a:off x="-71470" y="4702742"/>
            <a:ext cx="257176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1285853" y="3631172"/>
            <a:ext cx="3357586" cy="2000264"/>
          </a:xfrm>
          <a:custGeom>
            <a:avLst/>
            <a:gdLst>
              <a:gd name="connsiteX0" fmla="*/ 0 w 2265529"/>
              <a:gd name="connsiteY0" fmla="*/ 0 h 1569492"/>
              <a:gd name="connsiteX1" fmla="*/ 655093 w 2265529"/>
              <a:gd name="connsiteY1" fmla="*/ 382137 h 1569492"/>
              <a:gd name="connsiteX2" fmla="*/ 1214651 w 2265529"/>
              <a:gd name="connsiteY2" fmla="*/ 1064525 h 1569492"/>
              <a:gd name="connsiteX3" fmla="*/ 2265529 w 2265529"/>
              <a:gd name="connsiteY3" fmla="*/ 1569492 h 1569492"/>
              <a:gd name="connsiteX4" fmla="*/ 2265529 w 2265529"/>
              <a:gd name="connsiteY4" fmla="*/ 1569492 h 1569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5529" h="1569492">
                <a:moveTo>
                  <a:pt x="0" y="0"/>
                </a:moveTo>
                <a:cubicBezTo>
                  <a:pt x="226325" y="102358"/>
                  <a:pt x="452651" y="204716"/>
                  <a:pt x="655093" y="382137"/>
                </a:cubicBezTo>
                <a:cubicBezTo>
                  <a:pt x="857535" y="559558"/>
                  <a:pt x="946245" y="866633"/>
                  <a:pt x="1214651" y="1064525"/>
                </a:cubicBezTo>
                <a:cubicBezTo>
                  <a:pt x="1483057" y="1262417"/>
                  <a:pt x="2265529" y="1569492"/>
                  <a:pt x="2265529" y="1569492"/>
                </a:cubicBezTo>
                <a:lnTo>
                  <a:pt x="2265529" y="1569492"/>
                </a:ln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3036083" y="5595717"/>
            <a:ext cx="785818" cy="1588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194924" y="5202808"/>
            <a:ext cx="2234068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2328860" y="4169338"/>
            <a:ext cx="1" cy="18272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194924" y="4169338"/>
            <a:ext cx="1121230" cy="26982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85720" y="3416858"/>
            <a:ext cx="598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Trait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2000232" y="6060064"/>
            <a:ext cx="2762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Environmental parameter X</a:t>
            </a:r>
            <a:endParaRPr lang="en-GB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2500298" y="4438994"/>
            <a:ext cx="2" cy="15559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H="1" flipV="1">
            <a:off x="2071671" y="5357827"/>
            <a:ext cx="1285883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 flipH="1" flipV="1">
            <a:off x="2600297" y="5529263"/>
            <a:ext cx="94301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267744" y="3859166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Lab4</a:t>
            </a:r>
            <a:endParaRPr lang="en-GB" dirty="0"/>
          </a:p>
        </p:txBody>
      </p:sp>
      <p:sp>
        <p:nvSpPr>
          <p:cNvPr id="33" name="TextBox 32"/>
          <p:cNvSpPr txBox="1"/>
          <p:nvPr/>
        </p:nvSpPr>
        <p:spPr>
          <a:xfrm>
            <a:off x="2553496" y="4144918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Lab6</a:t>
            </a:r>
            <a:endParaRPr lang="en-GB" dirty="0"/>
          </a:p>
        </p:txBody>
      </p:sp>
      <p:sp>
        <p:nvSpPr>
          <p:cNvPr id="34" name="TextBox 33"/>
          <p:cNvSpPr txBox="1"/>
          <p:nvPr/>
        </p:nvSpPr>
        <p:spPr>
          <a:xfrm>
            <a:off x="2696372" y="4359232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Lab3</a:t>
            </a:r>
            <a:endParaRPr lang="en-GB" dirty="0"/>
          </a:p>
        </p:txBody>
      </p:sp>
      <p:sp>
        <p:nvSpPr>
          <p:cNvPr id="35" name="TextBox 34"/>
          <p:cNvSpPr txBox="1"/>
          <p:nvPr/>
        </p:nvSpPr>
        <p:spPr>
          <a:xfrm>
            <a:off x="2982124" y="4573546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Lab2</a:t>
            </a:r>
            <a:endParaRPr lang="en-GB" dirty="0"/>
          </a:p>
        </p:txBody>
      </p:sp>
      <p:sp>
        <p:nvSpPr>
          <p:cNvPr id="36" name="TextBox 35"/>
          <p:cNvSpPr txBox="1"/>
          <p:nvPr/>
        </p:nvSpPr>
        <p:spPr>
          <a:xfrm>
            <a:off x="3339314" y="4787860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Lab5</a:t>
            </a:r>
            <a:endParaRPr lang="en-GB" dirty="0"/>
          </a:p>
        </p:txBody>
      </p:sp>
      <p:sp>
        <p:nvSpPr>
          <p:cNvPr id="26" name="Freeform 25"/>
          <p:cNvSpPr/>
          <p:nvPr/>
        </p:nvSpPr>
        <p:spPr>
          <a:xfrm rot="16200000">
            <a:off x="-585995" y="4279147"/>
            <a:ext cx="2764315" cy="797522"/>
          </a:xfrm>
          <a:custGeom>
            <a:avLst/>
            <a:gdLst>
              <a:gd name="connsiteX0" fmla="*/ 0 w 9009088"/>
              <a:gd name="connsiteY0" fmla="*/ 6550702 h 6550702"/>
              <a:gd name="connsiteX1" fmla="*/ 359764 w 9009088"/>
              <a:gd name="connsiteY1" fmla="*/ 6400800 h 6550702"/>
              <a:gd name="connsiteX2" fmla="*/ 809469 w 9009088"/>
              <a:gd name="connsiteY2" fmla="*/ 6115987 h 6550702"/>
              <a:gd name="connsiteX3" fmla="*/ 1124262 w 9009088"/>
              <a:gd name="connsiteY3" fmla="*/ 5831174 h 6550702"/>
              <a:gd name="connsiteX4" fmla="*/ 1379095 w 9009088"/>
              <a:gd name="connsiteY4" fmla="*/ 5531371 h 6550702"/>
              <a:gd name="connsiteX5" fmla="*/ 1708879 w 9009088"/>
              <a:gd name="connsiteY5" fmla="*/ 5051686 h 6550702"/>
              <a:gd name="connsiteX6" fmla="*/ 1978702 w 9009088"/>
              <a:gd name="connsiteY6" fmla="*/ 4557010 h 6550702"/>
              <a:gd name="connsiteX7" fmla="*/ 2293495 w 9009088"/>
              <a:gd name="connsiteY7" fmla="*/ 3942413 h 6550702"/>
              <a:gd name="connsiteX8" fmla="*/ 2668249 w 9009088"/>
              <a:gd name="connsiteY8" fmla="*/ 2878112 h 6550702"/>
              <a:gd name="connsiteX9" fmla="*/ 2983043 w 9009088"/>
              <a:gd name="connsiteY9" fmla="*/ 1828800 h 6550702"/>
              <a:gd name="connsiteX10" fmla="*/ 3297836 w 9009088"/>
              <a:gd name="connsiteY10" fmla="*/ 1124263 h 6550702"/>
              <a:gd name="connsiteX11" fmla="*/ 3567659 w 9009088"/>
              <a:gd name="connsiteY11" fmla="*/ 599607 h 6550702"/>
              <a:gd name="connsiteX12" fmla="*/ 3777521 w 9009088"/>
              <a:gd name="connsiteY12" fmla="*/ 284813 h 6550702"/>
              <a:gd name="connsiteX13" fmla="*/ 4002374 w 9009088"/>
              <a:gd name="connsiteY13" fmla="*/ 89941 h 6550702"/>
              <a:gd name="connsiteX14" fmla="*/ 4137285 w 9009088"/>
              <a:gd name="connsiteY14" fmla="*/ 14990 h 6550702"/>
              <a:gd name="connsiteX15" fmla="*/ 4302177 w 9009088"/>
              <a:gd name="connsiteY15" fmla="*/ 0 h 6550702"/>
              <a:gd name="connsiteX16" fmla="*/ 4572000 w 9009088"/>
              <a:gd name="connsiteY16" fmla="*/ 104931 h 6550702"/>
              <a:gd name="connsiteX17" fmla="*/ 4706911 w 9009088"/>
              <a:gd name="connsiteY17" fmla="*/ 194872 h 6550702"/>
              <a:gd name="connsiteX18" fmla="*/ 4916774 w 9009088"/>
              <a:gd name="connsiteY18" fmla="*/ 524656 h 6550702"/>
              <a:gd name="connsiteX19" fmla="*/ 5231567 w 9009088"/>
              <a:gd name="connsiteY19" fmla="*/ 1109272 h 6550702"/>
              <a:gd name="connsiteX20" fmla="*/ 5501390 w 9009088"/>
              <a:gd name="connsiteY20" fmla="*/ 1753850 h 6550702"/>
              <a:gd name="connsiteX21" fmla="*/ 5696262 w 9009088"/>
              <a:gd name="connsiteY21" fmla="*/ 2353456 h 6550702"/>
              <a:gd name="connsiteX22" fmla="*/ 5996065 w 9009088"/>
              <a:gd name="connsiteY22" fmla="*/ 3417758 h 6550702"/>
              <a:gd name="connsiteX23" fmla="*/ 6415790 w 9009088"/>
              <a:gd name="connsiteY23" fmla="*/ 4347148 h 6550702"/>
              <a:gd name="connsiteX24" fmla="*/ 6805534 w 9009088"/>
              <a:gd name="connsiteY24" fmla="*/ 4946754 h 6550702"/>
              <a:gd name="connsiteX25" fmla="*/ 7180288 w 9009088"/>
              <a:gd name="connsiteY25" fmla="*/ 5411450 h 6550702"/>
              <a:gd name="connsiteX26" fmla="*/ 7659974 w 9009088"/>
              <a:gd name="connsiteY26" fmla="*/ 5876145 h 6550702"/>
              <a:gd name="connsiteX27" fmla="*/ 8304551 w 9009088"/>
              <a:gd name="connsiteY27" fmla="*/ 6280879 h 6550702"/>
              <a:gd name="connsiteX28" fmla="*/ 8649325 w 9009088"/>
              <a:gd name="connsiteY28" fmla="*/ 6430781 h 6550702"/>
              <a:gd name="connsiteX29" fmla="*/ 9009088 w 9009088"/>
              <a:gd name="connsiteY29" fmla="*/ 6535712 h 6550702"/>
              <a:gd name="connsiteX30" fmla="*/ 0 w 9009088"/>
              <a:gd name="connsiteY30" fmla="*/ 6550702 h 6550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9009088" h="6550702">
                <a:moveTo>
                  <a:pt x="0" y="6550702"/>
                </a:moveTo>
                <a:lnTo>
                  <a:pt x="359764" y="6400800"/>
                </a:lnTo>
                <a:lnTo>
                  <a:pt x="809469" y="6115987"/>
                </a:lnTo>
                <a:lnTo>
                  <a:pt x="1124262" y="5831174"/>
                </a:lnTo>
                <a:lnTo>
                  <a:pt x="1379095" y="5531371"/>
                </a:lnTo>
                <a:lnTo>
                  <a:pt x="1708879" y="5051686"/>
                </a:lnTo>
                <a:lnTo>
                  <a:pt x="1978702" y="4557010"/>
                </a:lnTo>
                <a:lnTo>
                  <a:pt x="2293495" y="3942413"/>
                </a:lnTo>
                <a:lnTo>
                  <a:pt x="2668249" y="2878112"/>
                </a:lnTo>
                <a:lnTo>
                  <a:pt x="2983043" y="1828800"/>
                </a:lnTo>
                <a:lnTo>
                  <a:pt x="3297836" y="1124263"/>
                </a:lnTo>
                <a:lnTo>
                  <a:pt x="3567659" y="599607"/>
                </a:lnTo>
                <a:lnTo>
                  <a:pt x="3777521" y="284813"/>
                </a:lnTo>
                <a:lnTo>
                  <a:pt x="4002374" y="89941"/>
                </a:lnTo>
                <a:cubicBezTo>
                  <a:pt x="4126532" y="12342"/>
                  <a:pt x="4075156" y="14990"/>
                  <a:pt x="4137285" y="14990"/>
                </a:cubicBezTo>
                <a:lnTo>
                  <a:pt x="4302177" y="0"/>
                </a:lnTo>
                <a:lnTo>
                  <a:pt x="4572000" y="104931"/>
                </a:lnTo>
                <a:lnTo>
                  <a:pt x="4706911" y="194872"/>
                </a:lnTo>
                <a:lnTo>
                  <a:pt x="4916774" y="524656"/>
                </a:lnTo>
                <a:lnTo>
                  <a:pt x="5231567" y="1109272"/>
                </a:lnTo>
                <a:lnTo>
                  <a:pt x="5501390" y="1753850"/>
                </a:lnTo>
                <a:lnTo>
                  <a:pt x="5696262" y="2353456"/>
                </a:lnTo>
                <a:lnTo>
                  <a:pt x="5996065" y="3417758"/>
                </a:lnTo>
                <a:lnTo>
                  <a:pt x="6415790" y="4347148"/>
                </a:lnTo>
                <a:lnTo>
                  <a:pt x="6805534" y="4946754"/>
                </a:lnTo>
                <a:lnTo>
                  <a:pt x="7180288" y="5411450"/>
                </a:lnTo>
                <a:lnTo>
                  <a:pt x="7659974" y="5876145"/>
                </a:lnTo>
                <a:lnTo>
                  <a:pt x="8304551" y="6280879"/>
                </a:lnTo>
                <a:lnTo>
                  <a:pt x="8649325" y="6430781"/>
                </a:lnTo>
                <a:lnTo>
                  <a:pt x="9009088" y="6535712"/>
                </a:lnTo>
                <a:lnTo>
                  <a:pt x="0" y="655070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Subtitle 2"/>
          <p:cNvSpPr txBox="1">
            <a:spLocks/>
          </p:cNvSpPr>
          <p:nvPr/>
        </p:nvSpPr>
        <p:spPr>
          <a:xfrm>
            <a:off x="323528" y="404664"/>
            <a:ext cx="8352928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CH" sz="2800" b="1" dirty="0" smtClean="0">
                <a:solidFill>
                  <a:schemeClr val="accent1">
                    <a:lumMod val="75000"/>
                  </a:schemeClr>
                </a:solidFill>
              </a:rPr>
              <a:t>Multi-laboratory </a:t>
            </a:r>
            <a:r>
              <a:rPr lang="de-CH" sz="2800" b="1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de-CH" sz="2800" b="1" dirty="0" smtClean="0">
                <a:solidFill>
                  <a:schemeClr val="accent1">
                    <a:lumMod val="75000"/>
                  </a:schemeClr>
                </a:solidFill>
              </a:rPr>
              <a:t>tudies: </a:t>
            </a:r>
            <a:r>
              <a:rPr lang="de-CH" sz="2400" dirty="0"/>
              <a:t>D</a:t>
            </a:r>
            <a:r>
              <a:rPr lang="de-CH" sz="2400" dirty="0" smtClean="0"/>
              <a:t>iversifying the environment</a:t>
            </a:r>
            <a:endParaRPr lang="en-GB" sz="2400" dirty="0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1314456" y="2564904"/>
            <a:ext cx="3257544" cy="757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Norm of reaction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>
            <a:off x="1214414" y="5988626"/>
            <a:ext cx="364333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 flipH="1" flipV="1">
            <a:off x="-71470" y="4702742"/>
            <a:ext cx="257176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1285853" y="3631172"/>
            <a:ext cx="3357586" cy="2000264"/>
          </a:xfrm>
          <a:custGeom>
            <a:avLst/>
            <a:gdLst>
              <a:gd name="connsiteX0" fmla="*/ 0 w 2265529"/>
              <a:gd name="connsiteY0" fmla="*/ 0 h 1569492"/>
              <a:gd name="connsiteX1" fmla="*/ 655093 w 2265529"/>
              <a:gd name="connsiteY1" fmla="*/ 382137 h 1569492"/>
              <a:gd name="connsiteX2" fmla="*/ 1214651 w 2265529"/>
              <a:gd name="connsiteY2" fmla="*/ 1064525 h 1569492"/>
              <a:gd name="connsiteX3" fmla="*/ 2265529 w 2265529"/>
              <a:gd name="connsiteY3" fmla="*/ 1569492 h 1569492"/>
              <a:gd name="connsiteX4" fmla="*/ 2265529 w 2265529"/>
              <a:gd name="connsiteY4" fmla="*/ 1569492 h 1569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5529" h="1569492">
                <a:moveTo>
                  <a:pt x="0" y="0"/>
                </a:moveTo>
                <a:cubicBezTo>
                  <a:pt x="226325" y="102358"/>
                  <a:pt x="452651" y="204716"/>
                  <a:pt x="655093" y="382137"/>
                </a:cubicBezTo>
                <a:cubicBezTo>
                  <a:pt x="857535" y="559558"/>
                  <a:pt x="946245" y="866633"/>
                  <a:pt x="1214651" y="1064525"/>
                </a:cubicBezTo>
                <a:cubicBezTo>
                  <a:pt x="1483057" y="1262417"/>
                  <a:pt x="2265529" y="1569492"/>
                  <a:pt x="2265529" y="1569492"/>
                </a:cubicBezTo>
                <a:lnTo>
                  <a:pt x="2265529" y="1569492"/>
                </a:ln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14"/>
          <p:cNvGrpSpPr/>
          <p:nvPr/>
        </p:nvGrpSpPr>
        <p:grpSpPr>
          <a:xfrm rot="16200000">
            <a:off x="-1093269" y="4121711"/>
            <a:ext cx="3798355" cy="817013"/>
            <a:chOff x="-942982" y="3857628"/>
            <a:chExt cx="1143008" cy="598623"/>
          </a:xfrm>
        </p:grpSpPr>
        <p:sp>
          <p:nvSpPr>
            <p:cNvPr id="16" name="Freeform 15"/>
            <p:cNvSpPr/>
            <p:nvPr/>
          </p:nvSpPr>
          <p:spPr>
            <a:xfrm>
              <a:off x="-785818" y="3857628"/>
              <a:ext cx="785818" cy="584342"/>
            </a:xfrm>
            <a:custGeom>
              <a:avLst/>
              <a:gdLst>
                <a:gd name="connsiteX0" fmla="*/ 0 w 9009088"/>
                <a:gd name="connsiteY0" fmla="*/ 6550702 h 6550702"/>
                <a:gd name="connsiteX1" fmla="*/ 359764 w 9009088"/>
                <a:gd name="connsiteY1" fmla="*/ 6400800 h 6550702"/>
                <a:gd name="connsiteX2" fmla="*/ 809469 w 9009088"/>
                <a:gd name="connsiteY2" fmla="*/ 6115987 h 6550702"/>
                <a:gd name="connsiteX3" fmla="*/ 1124262 w 9009088"/>
                <a:gd name="connsiteY3" fmla="*/ 5831174 h 6550702"/>
                <a:gd name="connsiteX4" fmla="*/ 1379095 w 9009088"/>
                <a:gd name="connsiteY4" fmla="*/ 5531371 h 6550702"/>
                <a:gd name="connsiteX5" fmla="*/ 1708879 w 9009088"/>
                <a:gd name="connsiteY5" fmla="*/ 5051686 h 6550702"/>
                <a:gd name="connsiteX6" fmla="*/ 1978702 w 9009088"/>
                <a:gd name="connsiteY6" fmla="*/ 4557010 h 6550702"/>
                <a:gd name="connsiteX7" fmla="*/ 2293495 w 9009088"/>
                <a:gd name="connsiteY7" fmla="*/ 3942413 h 6550702"/>
                <a:gd name="connsiteX8" fmla="*/ 2668249 w 9009088"/>
                <a:gd name="connsiteY8" fmla="*/ 2878112 h 6550702"/>
                <a:gd name="connsiteX9" fmla="*/ 2983043 w 9009088"/>
                <a:gd name="connsiteY9" fmla="*/ 1828800 h 6550702"/>
                <a:gd name="connsiteX10" fmla="*/ 3297836 w 9009088"/>
                <a:gd name="connsiteY10" fmla="*/ 1124263 h 6550702"/>
                <a:gd name="connsiteX11" fmla="*/ 3567659 w 9009088"/>
                <a:gd name="connsiteY11" fmla="*/ 599607 h 6550702"/>
                <a:gd name="connsiteX12" fmla="*/ 3777521 w 9009088"/>
                <a:gd name="connsiteY12" fmla="*/ 284813 h 6550702"/>
                <a:gd name="connsiteX13" fmla="*/ 4002374 w 9009088"/>
                <a:gd name="connsiteY13" fmla="*/ 89941 h 6550702"/>
                <a:gd name="connsiteX14" fmla="*/ 4137285 w 9009088"/>
                <a:gd name="connsiteY14" fmla="*/ 14990 h 6550702"/>
                <a:gd name="connsiteX15" fmla="*/ 4302177 w 9009088"/>
                <a:gd name="connsiteY15" fmla="*/ 0 h 6550702"/>
                <a:gd name="connsiteX16" fmla="*/ 4572000 w 9009088"/>
                <a:gd name="connsiteY16" fmla="*/ 104931 h 6550702"/>
                <a:gd name="connsiteX17" fmla="*/ 4706911 w 9009088"/>
                <a:gd name="connsiteY17" fmla="*/ 194872 h 6550702"/>
                <a:gd name="connsiteX18" fmla="*/ 4916774 w 9009088"/>
                <a:gd name="connsiteY18" fmla="*/ 524656 h 6550702"/>
                <a:gd name="connsiteX19" fmla="*/ 5231567 w 9009088"/>
                <a:gd name="connsiteY19" fmla="*/ 1109272 h 6550702"/>
                <a:gd name="connsiteX20" fmla="*/ 5501390 w 9009088"/>
                <a:gd name="connsiteY20" fmla="*/ 1753850 h 6550702"/>
                <a:gd name="connsiteX21" fmla="*/ 5696262 w 9009088"/>
                <a:gd name="connsiteY21" fmla="*/ 2353456 h 6550702"/>
                <a:gd name="connsiteX22" fmla="*/ 5996065 w 9009088"/>
                <a:gd name="connsiteY22" fmla="*/ 3417758 h 6550702"/>
                <a:gd name="connsiteX23" fmla="*/ 6415790 w 9009088"/>
                <a:gd name="connsiteY23" fmla="*/ 4347148 h 6550702"/>
                <a:gd name="connsiteX24" fmla="*/ 6805534 w 9009088"/>
                <a:gd name="connsiteY24" fmla="*/ 4946754 h 6550702"/>
                <a:gd name="connsiteX25" fmla="*/ 7180288 w 9009088"/>
                <a:gd name="connsiteY25" fmla="*/ 5411450 h 6550702"/>
                <a:gd name="connsiteX26" fmla="*/ 7659974 w 9009088"/>
                <a:gd name="connsiteY26" fmla="*/ 5876145 h 6550702"/>
                <a:gd name="connsiteX27" fmla="*/ 8304551 w 9009088"/>
                <a:gd name="connsiteY27" fmla="*/ 6280879 h 6550702"/>
                <a:gd name="connsiteX28" fmla="*/ 8649325 w 9009088"/>
                <a:gd name="connsiteY28" fmla="*/ 6430781 h 6550702"/>
                <a:gd name="connsiteX29" fmla="*/ 9009088 w 9009088"/>
                <a:gd name="connsiteY29" fmla="*/ 6535712 h 6550702"/>
                <a:gd name="connsiteX30" fmla="*/ 0 w 9009088"/>
                <a:gd name="connsiteY30" fmla="*/ 6550702 h 6550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09088" h="6550702">
                  <a:moveTo>
                    <a:pt x="0" y="6550702"/>
                  </a:moveTo>
                  <a:lnTo>
                    <a:pt x="359764" y="6400800"/>
                  </a:lnTo>
                  <a:lnTo>
                    <a:pt x="809469" y="6115987"/>
                  </a:lnTo>
                  <a:lnTo>
                    <a:pt x="1124262" y="5831174"/>
                  </a:lnTo>
                  <a:lnTo>
                    <a:pt x="1379095" y="5531371"/>
                  </a:lnTo>
                  <a:lnTo>
                    <a:pt x="1708879" y="5051686"/>
                  </a:lnTo>
                  <a:lnTo>
                    <a:pt x="1978702" y="4557010"/>
                  </a:lnTo>
                  <a:lnTo>
                    <a:pt x="2293495" y="3942413"/>
                  </a:lnTo>
                  <a:lnTo>
                    <a:pt x="2668249" y="2878112"/>
                  </a:lnTo>
                  <a:lnTo>
                    <a:pt x="2983043" y="1828800"/>
                  </a:lnTo>
                  <a:lnTo>
                    <a:pt x="3297836" y="1124263"/>
                  </a:lnTo>
                  <a:lnTo>
                    <a:pt x="3567659" y="599607"/>
                  </a:lnTo>
                  <a:lnTo>
                    <a:pt x="3777521" y="284813"/>
                  </a:lnTo>
                  <a:lnTo>
                    <a:pt x="4002374" y="89941"/>
                  </a:lnTo>
                  <a:cubicBezTo>
                    <a:pt x="4126532" y="12342"/>
                    <a:pt x="4075156" y="14990"/>
                    <a:pt x="4137285" y="14990"/>
                  </a:cubicBezTo>
                  <a:lnTo>
                    <a:pt x="4302177" y="0"/>
                  </a:lnTo>
                  <a:lnTo>
                    <a:pt x="4572000" y="104931"/>
                  </a:lnTo>
                  <a:lnTo>
                    <a:pt x="4706911" y="194872"/>
                  </a:lnTo>
                  <a:lnTo>
                    <a:pt x="4916774" y="524656"/>
                  </a:lnTo>
                  <a:lnTo>
                    <a:pt x="5231567" y="1109272"/>
                  </a:lnTo>
                  <a:lnTo>
                    <a:pt x="5501390" y="1753850"/>
                  </a:lnTo>
                  <a:lnTo>
                    <a:pt x="5696262" y="2353456"/>
                  </a:lnTo>
                  <a:lnTo>
                    <a:pt x="5996065" y="3417758"/>
                  </a:lnTo>
                  <a:lnTo>
                    <a:pt x="6415790" y="4347148"/>
                  </a:lnTo>
                  <a:lnTo>
                    <a:pt x="6805534" y="4946754"/>
                  </a:lnTo>
                  <a:lnTo>
                    <a:pt x="7180288" y="5411450"/>
                  </a:lnTo>
                  <a:lnTo>
                    <a:pt x="7659974" y="5876145"/>
                  </a:lnTo>
                  <a:lnTo>
                    <a:pt x="8304551" y="6280879"/>
                  </a:lnTo>
                  <a:lnTo>
                    <a:pt x="8649325" y="6430781"/>
                  </a:lnTo>
                  <a:lnTo>
                    <a:pt x="9009088" y="6535712"/>
                  </a:lnTo>
                  <a:lnTo>
                    <a:pt x="0" y="655070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-942982" y="4454663"/>
              <a:ext cx="1143008" cy="1588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285720" y="3416858"/>
            <a:ext cx="598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Trait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2000232" y="6060064"/>
            <a:ext cx="2762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Environmental parameter X</a:t>
            </a:r>
            <a:endParaRPr lang="en-GB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323528" y="4601435"/>
            <a:ext cx="0" cy="358576"/>
          </a:xfrm>
          <a:prstGeom prst="straightConnector1">
            <a:avLst/>
          </a:prstGeom>
          <a:ln w="28575">
            <a:solidFill>
              <a:srgbClr val="0020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323528" y="4941168"/>
            <a:ext cx="2727609" cy="6824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2987824" y="4944580"/>
            <a:ext cx="0" cy="104484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 rot="16200000">
            <a:off x="150250" y="4466375"/>
            <a:ext cx="1242915" cy="896358"/>
            <a:chOff x="-942982" y="3857628"/>
            <a:chExt cx="1143008" cy="598623"/>
          </a:xfrm>
          <a:solidFill>
            <a:schemeClr val="bg2">
              <a:lumMod val="25000"/>
              <a:alpha val="51000"/>
            </a:schemeClr>
          </a:solidFill>
        </p:grpSpPr>
        <p:sp>
          <p:nvSpPr>
            <p:cNvPr id="44" name="Freeform 43"/>
            <p:cNvSpPr/>
            <p:nvPr/>
          </p:nvSpPr>
          <p:spPr>
            <a:xfrm>
              <a:off x="-785818" y="3857628"/>
              <a:ext cx="785818" cy="584342"/>
            </a:xfrm>
            <a:custGeom>
              <a:avLst/>
              <a:gdLst>
                <a:gd name="connsiteX0" fmla="*/ 0 w 9009088"/>
                <a:gd name="connsiteY0" fmla="*/ 6550702 h 6550702"/>
                <a:gd name="connsiteX1" fmla="*/ 359764 w 9009088"/>
                <a:gd name="connsiteY1" fmla="*/ 6400800 h 6550702"/>
                <a:gd name="connsiteX2" fmla="*/ 809469 w 9009088"/>
                <a:gd name="connsiteY2" fmla="*/ 6115987 h 6550702"/>
                <a:gd name="connsiteX3" fmla="*/ 1124262 w 9009088"/>
                <a:gd name="connsiteY3" fmla="*/ 5831174 h 6550702"/>
                <a:gd name="connsiteX4" fmla="*/ 1379095 w 9009088"/>
                <a:gd name="connsiteY4" fmla="*/ 5531371 h 6550702"/>
                <a:gd name="connsiteX5" fmla="*/ 1708879 w 9009088"/>
                <a:gd name="connsiteY5" fmla="*/ 5051686 h 6550702"/>
                <a:gd name="connsiteX6" fmla="*/ 1978702 w 9009088"/>
                <a:gd name="connsiteY6" fmla="*/ 4557010 h 6550702"/>
                <a:gd name="connsiteX7" fmla="*/ 2293495 w 9009088"/>
                <a:gd name="connsiteY7" fmla="*/ 3942413 h 6550702"/>
                <a:gd name="connsiteX8" fmla="*/ 2668249 w 9009088"/>
                <a:gd name="connsiteY8" fmla="*/ 2878112 h 6550702"/>
                <a:gd name="connsiteX9" fmla="*/ 2983043 w 9009088"/>
                <a:gd name="connsiteY9" fmla="*/ 1828800 h 6550702"/>
                <a:gd name="connsiteX10" fmla="*/ 3297836 w 9009088"/>
                <a:gd name="connsiteY10" fmla="*/ 1124263 h 6550702"/>
                <a:gd name="connsiteX11" fmla="*/ 3567659 w 9009088"/>
                <a:gd name="connsiteY11" fmla="*/ 599607 h 6550702"/>
                <a:gd name="connsiteX12" fmla="*/ 3777521 w 9009088"/>
                <a:gd name="connsiteY12" fmla="*/ 284813 h 6550702"/>
                <a:gd name="connsiteX13" fmla="*/ 4002374 w 9009088"/>
                <a:gd name="connsiteY13" fmla="*/ 89941 h 6550702"/>
                <a:gd name="connsiteX14" fmla="*/ 4137285 w 9009088"/>
                <a:gd name="connsiteY14" fmla="*/ 14990 h 6550702"/>
                <a:gd name="connsiteX15" fmla="*/ 4302177 w 9009088"/>
                <a:gd name="connsiteY15" fmla="*/ 0 h 6550702"/>
                <a:gd name="connsiteX16" fmla="*/ 4572000 w 9009088"/>
                <a:gd name="connsiteY16" fmla="*/ 104931 h 6550702"/>
                <a:gd name="connsiteX17" fmla="*/ 4706911 w 9009088"/>
                <a:gd name="connsiteY17" fmla="*/ 194872 h 6550702"/>
                <a:gd name="connsiteX18" fmla="*/ 4916774 w 9009088"/>
                <a:gd name="connsiteY18" fmla="*/ 524656 h 6550702"/>
                <a:gd name="connsiteX19" fmla="*/ 5231567 w 9009088"/>
                <a:gd name="connsiteY19" fmla="*/ 1109272 h 6550702"/>
                <a:gd name="connsiteX20" fmla="*/ 5501390 w 9009088"/>
                <a:gd name="connsiteY20" fmla="*/ 1753850 h 6550702"/>
                <a:gd name="connsiteX21" fmla="*/ 5696262 w 9009088"/>
                <a:gd name="connsiteY21" fmla="*/ 2353456 h 6550702"/>
                <a:gd name="connsiteX22" fmla="*/ 5996065 w 9009088"/>
                <a:gd name="connsiteY22" fmla="*/ 3417758 h 6550702"/>
                <a:gd name="connsiteX23" fmla="*/ 6415790 w 9009088"/>
                <a:gd name="connsiteY23" fmla="*/ 4347148 h 6550702"/>
                <a:gd name="connsiteX24" fmla="*/ 6805534 w 9009088"/>
                <a:gd name="connsiteY24" fmla="*/ 4946754 h 6550702"/>
                <a:gd name="connsiteX25" fmla="*/ 7180288 w 9009088"/>
                <a:gd name="connsiteY25" fmla="*/ 5411450 h 6550702"/>
                <a:gd name="connsiteX26" fmla="*/ 7659974 w 9009088"/>
                <a:gd name="connsiteY26" fmla="*/ 5876145 h 6550702"/>
                <a:gd name="connsiteX27" fmla="*/ 8304551 w 9009088"/>
                <a:gd name="connsiteY27" fmla="*/ 6280879 h 6550702"/>
                <a:gd name="connsiteX28" fmla="*/ 8649325 w 9009088"/>
                <a:gd name="connsiteY28" fmla="*/ 6430781 h 6550702"/>
                <a:gd name="connsiteX29" fmla="*/ 9009088 w 9009088"/>
                <a:gd name="connsiteY29" fmla="*/ 6535712 h 6550702"/>
                <a:gd name="connsiteX30" fmla="*/ 0 w 9009088"/>
                <a:gd name="connsiteY30" fmla="*/ 6550702 h 6550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09088" h="6550702">
                  <a:moveTo>
                    <a:pt x="0" y="6550702"/>
                  </a:moveTo>
                  <a:lnTo>
                    <a:pt x="359764" y="6400800"/>
                  </a:lnTo>
                  <a:lnTo>
                    <a:pt x="809469" y="6115987"/>
                  </a:lnTo>
                  <a:lnTo>
                    <a:pt x="1124262" y="5831174"/>
                  </a:lnTo>
                  <a:lnTo>
                    <a:pt x="1379095" y="5531371"/>
                  </a:lnTo>
                  <a:lnTo>
                    <a:pt x="1708879" y="5051686"/>
                  </a:lnTo>
                  <a:lnTo>
                    <a:pt x="1978702" y="4557010"/>
                  </a:lnTo>
                  <a:lnTo>
                    <a:pt x="2293495" y="3942413"/>
                  </a:lnTo>
                  <a:lnTo>
                    <a:pt x="2668249" y="2878112"/>
                  </a:lnTo>
                  <a:lnTo>
                    <a:pt x="2983043" y="1828800"/>
                  </a:lnTo>
                  <a:lnTo>
                    <a:pt x="3297836" y="1124263"/>
                  </a:lnTo>
                  <a:lnTo>
                    <a:pt x="3567659" y="599607"/>
                  </a:lnTo>
                  <a:lnTo>
                    <a:pt x="3777521" y="284813"/>
                  </a:lnTo>
                  <a:lnTo>
                    <a:pt x="4002374" y="89941"/>
                  </a:lnTo>
                  <a:cubicBezTo>
                    <a:pt x="4126532" y="12342"/>
                    <a:pt x="4075156" y="14990"/>
                    <a:pt x="4137285" y="14990"/>
                  </a:cubicBezTo>
                  <a:lnTo>
                    <a:pt x="4302177" y="0"/>
                  </a:lnTo>
                  <a:lnTo>
                    <a:pt x="4572000" y="104931"/>
                  </a:lnTo>
                  <a:lnTo>
                    <a:pt x="4706911" y="194872"/>
                  </a:lnTo>
                  <a:lnTo>
                    <a:pt x="4916774" y="524656"/>
                  </a:lnTo>
                  <a:lnTo>
                    <a:pt x="5231567" y="1109272"/>
                  </a:lnTo>
                  <a:lnTo>
                    <a:pt x="5501390" y="1753850"/>
                  </a:lnTo>
                  <a:lnTo>
                    <a:pt x="5696262" y="2353456"/>
                  </a:lnTo>
                  <a:lnTo>
                    <a:pt x="5996065" y="3417758"/>
                  </a:lnTo>
                  <a:lnTo>
                    <a:pt x="6415790" y="4347148"/>
                  </a:lnTo>
                  <a:lnTo>
                    <a:pt x="6805534" y="4946754"/>
                  </a:lnTo>
                  <a:lnTo>
                    <a:pt x="7180288" y="5411450"/>
                  </a:lnTo>
                  <a:lnTo>
                    <a:pt x="7659974" y="5876145"/>
                  </a:lnTo>
                  <a:lnTo>
                    <a:pt x="8304551" y="6280879"/>
                  </a:lnTo>
                  <a:lnTo>
                    <a:pt x="8649325" y="6430781"/>
                  </a:lnTo>
                  <a:lnTo>
                    <a:pt x="9009088" y="6535712"/>
                  </a:lnTo>
                  <a:lnTo>
                    <a:pt x="0" y="655070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-942982" y="4454663"/>
              <a:ext cx="1143008" cy="1588"/>
            </a:xfrm>
            <a:prstGeom prst="lin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/>
          <p:cNvSpPr txBox="1"/>
          <p:nvPr/>
        </p:nvSpPr>
        <p:spPr>
          <a:xfrm>
            <a:off x="3286116" y="4786322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Lab7</a:t>
            </a:r>
            <a:endParaRPr lang="en-GB" dirty="0"/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323528" y="404664"/>
            <a:ext cx="8352928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CH" sz="2800" b="1" dirty="0" smtClean="0">
                <a:solidFill>
                  <a:schemeClr val="accent1">
                    <a:lumMod val="75000"/>
                  </a:schemeClr>
                </a:solidFill>
              </a:rPr>
              <a:t>Multi-laboratory </a:t>
            </a:r>
            <a:r>
              <a:rPr lang="de-CH" sz="2800" b="1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de-CH" sz="2800" b="1" dirty="0" smtClean="0">
                <a:solidFill>
                  <a:schemeClr val="accent1">
                    <a:lumMod val="75000"/>
                  </a:schemeClr>
                </a:solidFill>
              </a:rPr>
              <a:t>tudies: </a:t>
            </a:r>
            <a:r>
              <a:rPr lang="de-CH" sz="2400" dirty="0"/>
              <a:t>D</a:t>
            </a:r>
            <a:r>
              <a:rPr lang="de-CH" sz="2400" dirty="0" smtClean="0"/>
              <a:t>iversifying the environment</a:t>
            </a:r>
            <a:endParaRPr lang="en-GB" sz="2400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1314456" y="2564904"/>
            <a:ext cx="3257544" cy="757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Norm of reaction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31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>
            <a:off x="1214414" y="5988626"/>
            <a:ext cx="364333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 flipH="1" flipV="1">
            <a:off x="-71470" y="4702742"/>
            <a:ext cx="257176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1285853" y="3631172"/>
            <a:ext cx="3357586" cy="2000264"/>
          </a:xfrm>
          <a:custGeom>
            <a:avLst/>
            <a:gdLst>
              <a:gd name="connsiteX0" fmla="*/ 0 w 2265529"/>
              <a:gd name="connsiteY0" fmla="*/ 0 h 1569492"/>
              <a:gd name="connsiteX1" fmla="*/ 655093 w 2265529"/>
              <a:gd name="connsiteY1" fmla="*/ 382137 h 1569492"/>
              <a:gd name="connsiteX2" fmla="*/ 1214651 w 2265529"/>
              <a:gd name="connsiteY2" fmla="*/ 1064525 h 1569492"/>
              <a:gd name="connsiteX3" fmla="*/ 2265529 w 2265529"/>
              <a:gd name="connsiteY3" fmla="*/ 1569492 h 1569492"/>
              <a:gd name="connsiteX4" fmla="*/ 2265529 w 2265529"/>
              <a:gd name="connsiteY4" fmla="*/ 1569492 h 1569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5529" h="1569492">
                <a:moveTo>
                  <a:pt x="0" y="0"/>
                </a:moveTo>
                <a:cubicBezTo>
                  <a:pt x="226325" y="102358"/>
                  <a:pt x="452651" y="204716"/>
                  <a:pt x="655093" y="382137"/>
                </a:cubicBezTo>
                <a:cubicBezTo>
                  <a:pt x="857535" y="559558"/>
                  <a:pt x="946245" y="866633"/>
                  <a:pt x="1214651" y="1064525"/>
                </a:cubicBezTo>
                <a:cubicBezTo>
                  <a:pt x="1483057" y="1262417"/>
                  <a:pt x="2265529" y="1569492"/>
                  <a:pt x="2265529" y="1569492"/>
                </a:cubicBezTo>
                <a:lnTo>
                  <a:pt x="2265529" y="1569492"/>
                </a:ln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2857488" y="5572140"/>
            <a:ext cx="857256" cy="1588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194924" y="5131370"/>
            <a:ext cx="2091986" cy="12936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V="1">
            <a:off x="824676" y="4961746"/>
            <a:ext cx="2085996" cy="20636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1195595" y="3920082"/>
            <a:ext cx="642942" cy="1588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14"/>
          <p:cNvGrpSpPr/>
          <p:nvPr/>
        </p:nvGrpSpPr>
        <p:grpSpPr>
          <a:xfrm rot="16200000">
            <a:off x="-1093269" y="4121711"/>
            <a:ext cx="3798355" cy="817013"/>
            <a:chOff x="-942982" y="3857628"/>
            <a:chExt cx="1143008" cy="598623"/>
          </a:xfrm>
        </p:grpSpPr>
        <p:sp>
          <p:nvSpPr>
            <p:cNvPr id="16" name="Freeform 15"/>
            <p:cNvSpPr/>
            <p:nvPr/>
          </p:nvSpPr>
          <p:spPr>
            <a:xfrm>
              <a:off x="-785818" y="3857628"/>
              <a:ext cx="785818" cy="584342"/>
            </a:xfrm>
            <a:custGeom>
              <a:avLst/>
              <a:gdLst>
                <a:gd name="connsiteX0" fmla="*/ 0 w 9009088"/>
                <a:gd name="connsiteY0" fmla="*/ 6550702 h 6550702"/>
                <a:gd name="connsiteX1" fmla="*/ 359764 w 9009088"/>
                <a:gd name="connsiteY1" fmla="*/ 6400800 h 6550702"/>
                <a:gd name="connsiteX2" fmla="*/ 809469 w 9009088"/>
                <a:gd name="connsiteY2" fmla="*/ 6115987 h 6550702"/>
                <a:gd name="connsiteX3" fmla="*/ 1124262 w 9009088"/>
                <a:gd name="connsiteY3" fmla="*/ 5831174 h 6550702"/>
                <a:gd name="connsiteX4" fmla="*/ 1379095 w 9009088"/>
                <a:gd name="connsiteY4" fmla="*/ 5531371 h 6550702"/>
                <a:gd name="connsiteX5" fmla="*/ 1708879 w 9009088"/>
                <a:gd name="connsiteY5" fmla="*/ 5051686 h 6550702"/>
                <a:gd name="connsiteX6" fmla="*/ 1978702 w 9009088"/>
                <a:gd name="connsiteY6" fmla="*/ 4557010 h 6550702"/>
                <a:gd name="connsiteX7" fmla="*/ 2293495 w 9009088"/>
                <a:gd name="connsiteY7" fmla="*/ 3942413 h 6550702"/>
                <a:gd name="connsiteX8" fmla="*/ 2668249 w 9009088"/>
                <a:gd name="connsiteY8" fmla="*/ 2878112 h 6550702"/>
                <a:gd name="connsiteX9" fmla="*/ 2983043 w 9009088"/>
                <a:gd name="connsiteY9" fmla="*/ 1828800 h 6550702"/>
                <a:gd name="connsiteX10" fmla="*/ 3297836 w 9009088"/>
                <a:gd name="connsiteY10" fmla="*/ 1124263 h 6550702"/>
                <a:gd name="connsiteX11" fmla="*/ 3567659 w 9009088"/>
                <a:gd name="connsiteY11" fmla="*/ 599607 h 6550702"/>
                <a:gd name="connsiteX12" fmla="*/ 3777521 w 9009088"/>
                <a:gd name="connsiteY12" fmla="*/ 284813 h 6550702"/>
                <a:gd name="connsiteX13" fmla="*/ 4002374 w 9009088"/>
                <a:gd name="connsiteY13" fmla="*/ 89941 h 6550702"/>
                <a:gd name="connsiteX14" fmla="*/ 4137285 w 9009088"/>
                <a:gd name="connsiteY14" fmla="*/ 14990 h 6550702"/>
                <a:gd name="connsiteX15" fmla="*/ 4302177 w 9009088"/>
                <a:gd name="connsiteY15" fmla="*/ 0 h 6550702"/>
                <a:gd name="connsiteX16" fmla="*/ 4572000 w 9009088"/>
                <a:gd name="connsiteY16" fmla="*/ 104931 h 6550702"/>
                <a:gd name="connsiteX17" fmla="*/ 4706911 w 9009088"/>
                <a:gd name="connsiteY17" fmla="*/ 194872 h 6550702"/>
                <a:gd name="connsiteX18" fmla="*/ 4916774 w 9009088"/>
                <a:gd name="connsiteY18" fmla="*/ 524656 h 6550702"/>
                <a:gd name="connsiteX19" fmla="*/ 5231567 w 9009088"/>
                <a:gd name="connsiteY19" fmla="*/ 1109272 h 6550702"/>
                <a:gd name="connsiteX20" fmla="*/ 5501390 w 9009088"/>
                <a:gd name="connsiteY20" fmla="*/ 1753850 h 6550702"/>
                <a:gd name="connsiteX21" fmla="*/ 5696262 w 9009088"/>
                <a:gd name="connsiteY21" fmla="*/ 2353456 h 6550702"/>
                <a:gd name="connsiteX22" fmla="*/ 5996065 w 9009088"/>
                <a:gd name="connsiteY22" fmla="*/ 3417758 h 6550702"/>
                <a:gd name="connsiteX23" fmla="*/ 6415790 w 9009088"/>
                <a:gd name="connsiteY23" fmla="*/ 4347148 h 6550702"/>
                <a:gd name="connsiteX24" fmla="*/ 6805534 w 9009088"/>
                <a:gd name="connsiteY24" fmla="*/ 4946754 h 6550702"/>
                <a:gd name="connsiteX25" fmla="*/ 7180288 w 9009088"/>
                <a:gd name="connsiteY25" fmla="*/ 5411450 h 6550702"/>
                <a:gd name="connsiteX26" fmla="*/ 7659974 w 9009088"/>
                <a:gd name="connsiteY26" fmla="*/ 5876145 h 6550702"/>
                <a:gd name="connsiteX27" fmla="*/ 8304551 w 9009088"/>
                <a:gd name="connsiteY27" fmla="*/ 6280879 h 6550702"/>
                <a:gd name="connsiteX28" fmla="*/ 8649325 w 9009088"/>
                <a:gd name="connsiteY28" fmla="*/ 6430781 h 6550702"/>
                <a:gd name="connsiteX29" fmla="*/ 9009088 w 9009088"/>
                <a:gd name="connsiteY29" fmla="*/ 6535712 h 6550702"/>
                <a:gd name="connsiteX30" fmla="*/ 0 w 9009088"/>
                <a:gd name="connsiteY30" fmla="*/ 6550702 h 6550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09088" h="6550702">
                  <a:moveTo>
                    <a:pt x="0" y="6550702"/>
                  </a:moveTo>
                  <a:lnTo>
                    <a:pt x="359764" y="6400800"/>
                  </a:lnTo>
                  <a:lnTo>
                    <a:pt x="809469" y="6115987"/>
                  </a:lnTo>
                  <a:lnTo>
                    <a:pt x="1124262" y="5831174"/>
                  </a:lnTo>
                  <a:lnTo>
                    <a:pt x="1379095" y="5531371"/>
                  </a:lnTo>
                  <a:lnTo>
                    <a:pt x="1708879" y="5051686"/>
                  </a:lnTo>
                  <a:lnTo>
                    <a:pt x="1978702" y="4557010"/>
                  </a:lnTo>
                  <a:lnTo>
                    <a:pt x="2293495" y="3942413"/>
                  </a:lnTo>
                  <a:lnTo>
                    <a:pt x="2668249" y="2878112"/>
                  </a:lnTo>
                  <a:lnTo>
                    <a:pt x="2983043" y="1828800"/>
                  </a:lnTo>
                  <a:lnTo>
                    <a:pt x="3297836" y="1124263"/>
                  </a:lnTo>
                  <a:lnTo>
                    <a:pt x="3567659" y="599607"/>
                  </a:lnTo>
                  <a:lnTo>
                    <a:pt x="3777521" y="284813"/>
                  </a:lnTo>
                  <a:lnTo>
                    <a:pt x="4002374" y="89941"/>
                  </a:lnTo>
                  <a:cubicBezTo>
                    <a:pt x="4126532" y="12342"/>
                    <a:pt x="4075156" y="14990"/>
                    <a:pt x="4137285" y="14990"/>
                  </a:cubicBezTo>
                  <a:lnTo>
                    <a:pt x="4302177" y="0"/>
                  </a:lnTo>
                  <a:lnTo>
                    <a:pt x="4572000" y="104931"/>
                  </a:lnTo>
                  <a:lnTo>
                    <a:pt x="4706911" y="194872"/>
                  </a:lnTo>
                  <a:lnTo>
                    <a:pt x="4916774" y="524656"/>
                  </a:lnTo>
                  <a:lnTo>
                    <a:pt x="5231567" y="1109272"/>
                  </a:lnTo>
                  <a:lnTo>
                    <a:pt x="5501390" y="1753850"/>
                  </a:lnTo>
                  <a:lnTo>
                    <a:pt x="5696262" y="2353456"/>
                  </a:lnTo>
                  <a:lnTo>
                    <a:pt x="5996065" y="3417758"/>
                  </a:lnTo>
                  <a:lnTo>
                    <a:pt x="6415790" y="4347148"/>
                  </a:lnTo>
                  <a:lnTo>
                    <a:pt x="6805534" y="4946754"/>
                  </a:lnTo>
                  <a:lnTo>
                    <a:pt x="7180288" y="5411450"/>
                  </a:lnTo>
                  <a:lnTo>
                    <a:pt x="7659974" y="5876145"/>
                  </a:lnTo>
                  <a:lnTo>
                    <a:pt x="8304551" y="6280879"/>
                  </a:lnTo>
                  <a:lnTo>
                    <a:pt x="8649325" y="6430781"/>
                  </a:lnTo>
                  <a:lnTo>
                    <a:pt x="9009088" y="6535712"/>
                  </a:lnTo>
                  <a:lnTo>
                    <a:pt x="0" y="655070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-942982" y="4454663"/>
              <a:ext cx="1143008" cy="1588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285720" y="3416858"/>
            <a:ext cx="598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Trait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2000232" y="6060064"/>
            <a:ext cx="2762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Environmental parameter X</a:t>
            </a:r>
            <a:endParaRPr lang="en-GB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2606280" y="4542360"/>
            <a:ext cx="0" cy="1446267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195736" y="4149080"/>
            <a:ext cx="0" cy="1852482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2964646" y="5013177"/>
            <a:ext cx="2" cy="988386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857356" y="3571876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Lab10</a:t>
            </a:r>
            <a:endParaRPr lang="en-GB" dirty="0"/>
          </a:p>
        </p:txBody>
      </p:sp>
      <p:sp>
        <p:nvSpPr>
          <p:cNvPr id="33" name="TextBox 32"/>
          <p:cNvSpPr txBox="1"/>
          <p:nvPr/>
        </p:nvSpPr>
        <p:spPr>
          <a:xfrm>
            <a:off x="2195736" y="386104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Lab12</a:t>
            </a:r>
            <a:endParaRPr lang="en-GB" dirty="0"/>
          </a:p>
        </p:txBody>
      </p:sp>
      <p:sp>
        <p:nvSpPr>
          <p:cNvPr id="34" name="TextBox 33"/>
          <p:cNvSpPr txBox="1"/>
          <p:nvPr/>
        </p:nvSpPr>
        <p:spPr>
          <a:xfrm>
            <a:off x="2483768" y="4149080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Lab8</a:t>
            </a:r>
            <a:endParaRPr lang="en-GB" dirty="0"/>
          </a:p>
        </p:txBody>
      </p:sp>
      <p:sp>
        <p:nvSpPr>
          <p:cNvPr id="35" name="TextBox 34"/>
          <p:cNvSpPr txBox="1"/>
          <p:nvPr/>
        </p:nvSpPr>
        <p:spPr>
          <a:xfrm>
            <a:off x="2843808" y="4572008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Lab9</a:t>
            </a:r>
            <a:endParaRPr lang="en-GB" dirty="0"/>
          </a:p>
        </p:txBody>
      </p:sp>
      <p:sp>
        <p:nvSpPr>
          <p:cNvPr id="36" name="TextBox 35"/>
          <p:cNvSpPr txBox="1"/>
          <p:nvPr/>
        </p:nvSpPr>
        <p:spPr>
          <a:xfrm>
            <a:off x="3286116" y="4786322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Lab11</a:t>
            </a:r>
            <a:endParaRPr lang="en-GB" dirty="0"/>
          </a:p>
        </p:txBody>
      </p:sp>
      <p:grpSp>
        <p:nvGrpSpPr>
          <p:cNvPr id="29" name="Group 14"/>
          <p:cNvGrpSpPr/>
          <p:nvPr/>
        </p:nvGrpSpPr>
        <p:grpSpPr>
          <a:xfrm rot="16200000">
            <a:off x="-1260615" y="3934889"/>
            <a:ext cx="4133047" cy="817013"/>
            <a:chOff x="-942982" y="3857628"/>
            <a:chExt cx="1143008" cy="598623"/>
          </a:xfrm>
        </p:grpSpPr>
        <p:sp>
          <p:nvSpPr>
            <p:cNvPr id="30" name="Freeform 29"/>
            <p:cNvSpPr/>
            <p:nvPr/>
          </p:nvSpPr>
          <p:spPr>
            <a:xfrm>
              <a:off x="-785818" y="3857628"/>
              <a:ext cx="785818" cy="584342"/>
            </a:xfrm>
            <a:custGeom>
              <a:avLst/>
              <a:gdLst>
                <a:gd name="connsiteX0" fmla="*/ 0 w 9009088"/>
                <a:gd name="connsiteY0" fmla="*/ 6550702 h 6550702"/>
                <a:gd name="connsiteX1" fmla="*/ 359764 w 9009088"/>
                <a:gd name="connsiteY1" fmla="*/ 6400800 h 6550702"/>
                <a:gd name="connsiteX2" fmla="*/ 809469 w 9009088"/>
                <a:gd name="connsiteY2" fmla="*/ 6115987 h 6550702"/>
                <a:gd name="connsiteX3" fmla="*/ 1124262 w 9009088"/>
                <a:gd name="connsiteY3" fmla="*/ 5831174 h 6550702"/>
                <a:gd name="connsiteX4" fmla="*/ 1379095 w 9009088"/>
                <a:gd name="connsiteY4" fmla="*/ 5531371 h 6550702"/>
                <a:gd name="connsiteX5" fmla="*/ 1708879 w 9009088"/>
                <a:gd name="connsiteY5" fmla="*/ 5051686 h 6550702"/>
                <a:gd name="connsiteX6" fmla="*/ 1978702 w 9009088"/>
                <a:gd name="connsiteY6" fmla="*/ 4557010 h 6550702"/>
                <a:gd name="connsiteX7" fmla="*/ 2293495 w 9009088"/>
                <a:gd name="connsiteY7" fmla="*/ 3942413 h 6550702"/>
                <a:gd name="connsiteX8" fmla="*/ 2668249 w 9009088"/>
                <a:gd name="connsiteY8" fmla="*/ 2878112 h 6550702"/>
                <a:gd name="connsiteX9" fmla="*/ 2983043 w 9009088"/>
                <a:gd name="connsiteY9" fmla="*/ 1828800 h 6550702"/>
                <a:gd name="connsiteX10" fmla="*/ 3297836 w 9009088"/>
                <a:gd name="connsiteY10" fmla="*/ 1124263 h 6550702"/>
                <a:gd name="connsiteX11" fmla="*/ 3567659 w 9009088"/>
                <a:gd name="connsiteY11" fmla="*/ 599607 h 6550702"/>
                <a:gd name="connsiteX12" fmla="*/ 3777521 w 9009088"/>
                <a:gd name="connsiteY12" fmla="*/ 284813 h 6550702"/>
                <a:gd name="connsiteX13" fmla="*/ 4002374 w 9009088"/>
                <a:gd name="connsiteY13" fmla="*/ 89941 h 6550702"/>
                <a:gd name="connsiteX14" fmla="*/ 4137285 w 9009088"/>
                <a:gd name="connsiteY14" fmla="*/ 14990 h 6550702"/>
                <a:gd name="connsiteX15" fmla="*/ 4302177 w 9009088"/>
                <a:gd name="connsiteY15" fmla="*/ 0 h 6550702"/>
                <a:gd name="connsiteX16" fmla="*/ 4572000 w 9009088"/>
                <a:gd name="connsiteY16" fmla="*/ 104931 h 6550702"/>
                <a:gd name="connsiteX17" fmla="*/ 4706911 w 9009088"/>
                <a:gd name="connsiteY17" fmla="*/ 194872 h 6550702"/>
                <a:gd name="connsiteX18" fmla="*/ 4916774 w 9009088"/>
                <a:gd name="connsiteY18" fmla="*/ 524656 h 6550702"/>
                <a:gd name="connsiteX19" fmla="*/ 5231567 w 9009088"/>
                <a:gd name="connsiteY19" fmla="*/ 1109272 h 6550702"/>
                <a:gd name="connsiteX20" fmla="*/ 5501390 w 9009088"/>
                <a:gd name="connsiteY20" fmla="*/ 1753850 h 6550702"/>
                <a:gd name="connsiteX21" fmla="*/ 5696262 w 9009088"/>
                <a:gd name="connsiteY21" fmla="*/ 2353456 h 6550702"/>
                <a:gd name="connsiteX22" fmla="*/ 5996065 w 9009088"/>
                <a:gd name="connsiteY22" fmla="*/ 3417758 h 6550702"/>
                <a:gd name="connsiteX23" fmla="*/ 6415790 w 9009088"/>
                <a:gd name="connsiteY23" fmla="*/ 4347148 h 6550702"/>
                <a:gd name="connsiteX24" fmla="*/ 6805534 w 9009088"/>
                <a:gd name="connsiteY24" fmla="*/ 4946754 h 6550702"/>
                <a:gd name="connsiteX25" fmla="*/ 7180288 w 9009088"/>
                <a:gd name="connsiteY25" fmla="*/ 5411450 h 6550702"/>
                <a:gd name="connsiteX26" fmla="*/ 7659974 w 9009088"/>
                <a:gd name="connsiteY26" fmla="*/ 5876145 h 6550702"/>
                <a:gd name="connsiteX27" fmla="*/ 8304551 w 9009088"/>
                <a:gd name="connsiteY27" fmla="*/ 6280879 h 6550702"/>
                <a:gd name="connsiteX28" fmla="*/ 8649325 w 9009088"/>
                <a:gd name="connsiteY28" fmla="*/ 6430781 h 6550702"/>
                <a:gd name="connsiteX29" fmla="*/ 9009088 w 9009088"/>
                <a:gd name="connsiteY29" fmla="*/ 6535712 h 6550702"/>
                <a:gd name="connsiteX30" fmla="*/ 0 w 9009088"/>
                <a:gd name="connsiteY30" fmla="*/ 6550702 h 6550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09088" h="6550702">
                  <a:moveTo>
                    <a:pt x="0" y="6550702"/>
                  </a:moveTo>
                  <a:lnTo>
                    <a:pt x="359764" y="6400800"/>
                  </a:lnTo>
                  <a:lnTo>
                    <a:pt x="809469" y="6115987"/>
                  </a:lnTo>
                  <a:lnTo>
                    <a:pt x="1124262" y="5831174"/>
                  </a:lnTo>
                  <a:lnTo>
                    <a:pt x="1379095" y="5531371"/>
                  </a:lnTo>
                  <a:lnTo>
                    <a:pt x="1708879" y="5051686"/>
                  </a:lnTo>
                  <a:lnTo>
                    <a:pt x="1978702" y="4557010"/>
                  </a:lnTo>
                  <a:lnTo>
                    <a:pt x="2293495" y="3942413"/>
                  </a:lnTo>
                  <a:lnTo>
                    <a:pt x="2668249" y="2878112"/>
                  </a:lnTo>
                  <a:lnTo>
                    <a:pt x="2983043" y="1828800"/>
                  </a:lnTo>
                  <a:lnTo>
                    <a:pt x="3297836" y="1124263"/>
                  </a:lnTo>
                  <a:lnTo>
                    <a:pt x="3567659" y="599607"/>
                  </a:lnTo>
                  <a:lnTo>
                    <a:pt x="3777521" y="284813"/>
                  </a:lnTo>
                  <a:lnTo>
                    <a:pt x="4002374" y="89941"/>
                  </a:lnTo>
                  <a:cubicBezTo>
                    <a:pt x="4126532" y="12342"/>
                    <a:pt x="4075156" y="14990"/>
                    <a:pt x="4137285" y="14990"/>
                  </a:cubicBezTo>
                  <a:lnTo>
                    <a:pt x="4302177" y="0"/>
                  </a:lnTo>
                  <a:lnTo>
                    <a:pt x="4572000" y="104931"/>
                  </a:lnTo>
                  <a:lnTo>
                    <a:pt x="4706911" y="194872"/>
                  </a:lnTo>
                  <a:lnTo>
                    <a:pt x="4916774" y="524656"/>
                  </a:lnTo>
                  <a:lnTo>
                    <a:pt x="5231567" y="1109272"/>
                  </a:lnTo>
                  <a:lnTo>
                    <a:pt x="5501390" y="1753850"/>
                  </a:lnTo>
                  <a:lnTo>
                    <a:pt x="5696262" y="2353456"/>
                  </a:lnTo>
                  <a:lnTo>
                    <a:pt x="5996065" y="3417758"/>
                  </a:lnTo>
                  <a:lnTo>
                    <a:pt x="6415790" y="4347148"/>
                  </a:lnTo>
                  <a:lnTo>
                    <a:pt x="6805534" y="4946754"/>
                  </a:lnTo>
                  <a:lnTo>
                    <a:pt x="7180288" y="5411450"/>
                  </a:lnTo>
                  <a:lnTo>
                    <a:pt x="7659974" y="5876145"/>
                  </a:lnTo>
                  <a:lnTo>
                    <a:pt x="8304551" y="6280879"/>
                  </a:lnTo>
                  <a:lnTo>
                    <a:pt x="8649325" y="6430781"/>
                  </a:lnTo>
                  <a:lnTo>
                    <a:pt x="9009088" y="6535712"/>
                  </a:lnTo>
                  <a:lnTo>
                    <a:pt x="0" y="6550702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6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-942982" y="4454663"/>
              <a:ext cx="1143008" cy="1588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0" name="Straight Arrow Connector 39"/>
          <p:cNvCxnSpPr/>
          <p:nvPr/>
        </p:nvCxnSpPr>
        <p:spPr>
          <a:xfrm>
            <a:off x="285720" y="4442621"/>
            <a:ext cx="0" cy="282523"/>
          </a:xfrm>
          <a:prstGeom prst="straightConnector1">
            <a:avLst/>
          </a:prstGeom>
          <a:ln w="28575">
            <a:solidFill>
              <a:srgbClr val="0020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Subtitle 2"/>
          <p:cNvSpPr txBox="1">
            <a:spLocks/>
          </p:cNvSpPr>
          <p:nvPr/>
        </p:nvSpPr>
        <p:spPr>
          <a:xfrm>
            <a:off x="323528" y="404664"/>
            <a:ext cx="8352928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CH" sz="2800" b="1" dirty="0" smtClean="0">
                <a:solidFill>
                  <a:schemeClr val="accent1">
                    <a:lumMod val="75000"/>
                  </a:schemeClr>
                </a:solidFill>
              </a:rPr>
              <a:t>Multi-laboratory </a:t>
            </a:r>
            <a:r>
              <a:rPr lang="de-CH" sz="2800" b="1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de-CH" sz="2800" b="1" dirty="0" smtClean="0">
                <a:solidFill>
                  <a:schemeClr val="accent1">
                    <a:lumMod val="75000"/>
                  </a:schemeClr>
                </a:solidFill>
              </a:rPr>
              <a:t>tudies: </a:t>
            </a:r>
            <a:r>
              <a:rPr lang="de-CH" sz="2400" dirty="0"/>
              <a:t>D</a:t>
            </a:r>
            <a:r>
              <a:rPr lang="de-CH" sz="2400" dirty="0" smtClean="0"/>
              <a:t>iversifying the environment</a:t>
            </a:r>
            <a:endParaRPr lang="en-GB" sz="2400" dirty="0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1314456" y="2564904"/>
            <a:ext cx="3257544" cy="757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Norm of reaction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ubtitle 2"/>
          <p:cNvSpPr txBox="1">
            <a:spLocks/>
          </p:cNvSpPr>
          <p:nvPr/>
        </p:nvSpPr>
        <p:spPr>
          <a:xfrm>
            <a:off x="323528" y="404664"/>
            <a:ext cx="8352928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CH" sz="2800" b="1" dirty="0" smtClean="0">
                <a:solidFill>
                  <a:schemeClr val="accent1">
                    <a:lumMod val="75000"/>
                  </a:schemeClr>
                </a:solidFill>
              </a:rPr>
              <a:t>Multi-laboratory studies</a:t>
            </a:r>
            <a:endParaRPr lang="en-GB" sz="2400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1" y="1639080"/>
            <a:ext cx="3303236" cy="3312368"/>
          </a:xfrm>
          <a:prstGeom prst="rect">
            <a:avLst/>
          </a:prstGeom>
        </p:spPr>
      </p:pic>
      <p:graphicFrame>
        <p:nvGraphicFramePr>
          <p:cNvPr id="30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8084849"/>
              </p:ext>
            </p:extLst>
          </p:nvPr>
        </p:nvGraphicFramePr>
        <p:xfrm>
          <a:off x="3851920" y="2492896"/>
          <a:ext cx="5086981" cy="388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157"/>
                <a:gridCol w="1222214"/>
                <a:gridCol w="1154314"/>
                <a:gridCol w="860652"/>
                <a:gridCol w="1345644"/>
              </a:tblGrid>
              <a:tr h="207866">
                <a:tc>
                  <a:txBody>
                    <a:bodyPr/>
                    <a:lstStyle/>
                    <a:p>
                      <a:r>
                        <a:rPr lang="de-CH" sz="1100" dirty="0" smtClean="0"/>
                        <a:t>Set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dirty="0" smtClean="0"/>
                        <a:t>Treatment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dirty="0" smtClean="0"/>
                        <a:t>Measure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dirty="0" smtClean="0"/>
                        <a:t>#</a:t>
                      </a:r>
                      <a:r>
                        <a:rPr lang="de-CH" sz="1100" baseline="0" dirty="0" smtClean="0"/>
                        <a:t> </a:t>
                      </a:r>
                      <a:r>
                        <a:rPr lang="de-CH" sz="1100" dirty="0" smtClean="0"/>
                        <a:t>Studies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dirty="0" smtClean="0"/>
                        <a:t>Disease</a:t>
                      </a:r>
                      <a:endParaRPr lang="en-GB" sz="1100" dirty="0"/>
                    </a:p>
                  </a:txBody>
                  <a:tcPr/>
                </a:tc>
              </a:tr>
              <a:tr h="199876">
                <a:tc>
                  <a:txBody>
                    <a:bodyPr/>
                    <a:lstStyle/>
                    <a:p>
                      <a:r>
                        <a:rPr lang="de-CH" sz="1100" dirty="0" smtClean="0"/>
                        <a:t>1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dirty="0" smtClean="0"/>
                        <a:t>tPA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dirty="0" smtClean="0"/>
                        <a:t>Infarct Volume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b="1" smtClean="0"/>
                        <a:t>57</a:t>
                      </a:r>
                      <a:endParaRPr lang="en-GB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dirty="0" smtClean="0"/>
                        <a:t>Stroke</a:t>
                      </a:r>
                      <a:endParaRPr lang="en-GB" sz="1100" dirty="0"/>
                    </a:p>
                  </a:txBody>
                  <a:tcPr/>
                </a:tc>
              </a:tr>
              <a:tr h="199876">
                <a:tc>
                  <a:txBody>
                    <a:bodyPr/>
                    <a:lstStyle/>
                    <a:p>
                      <a:r>
                        <a:rPr lang="de-CH" sz="1100" dirty="0" smtClean="0"/>
                        <a:t>2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dirty="0" smtClean="0"/>
                        <a:t>Trastuzumab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dirty="0" smtClean="0"/>
                        <a:t>RX since</a:t>
                      </a:r>
                      <a:r>
                        <a:rPr lang="de-CH" sz="1100" baseline="0" dirty="0" smtClean="0"/>
                        <a:t> Xmm3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b="1" dirty="0" smtClean="0"/>
                        <a:t>58</a:t>
                      </a:r>
                      <a:endParaRPr lang="en-GB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dirty="0" smtClean="0"/>
                        <a:t>Breast Cancer</a:t>
                      </a:r>
                      <a:endParaRPr lang="en-GB" sz="1100" dirty="0"/>
                    </a:p>
                  </a:txBody>
                  <a:tcPr/>
                </a:tc>
              </a:tr>
              <a:tr h="199876">
                <a:tc>
                  <a:txBody>
                    <a:bodyPr/>
                    <a:lstStyle/>
                    <a:p>
                      <a:r>
                        <a:rPr lang="de-CH" sz="1100" dirty="0" smtClean="0"/>
                        <a:t>3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dirty="0" smtClean="0"/>
                        <a:t>FK506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100" dirty="0" smtClean="0"/>
                        <a:t>Infarct Volume</a:t>
                      </a:r>
                      <a:endParaRPr lang="en-GB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b="1" dirty="0" smtClean="0"/>
                        <a:t>31</a:t>
                      </a:r>
                      <a:endParaRPr lang="en-GB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dirty="0" smtClean="0"/>
                        <a:t>Stroke</a:t>
                      </a:r>
                      <a:endParaRPr lang="en-GB" sz="1100" dirty="0"/>
                    </a:p>
                  </a:txBody>
                  <a:tcPr/>
                </a:tc>
              </a:tr>
              <a:tr h="199876">
                <a:tc>
                  <a:txBody>
                    <a:bodyPr/>
                    <a:lstStyle/>
                    <a:p>
                      <a:r>
                        <a:rPr lang="de-CH" sz="1100" dirty="0" smtClean="0"/>
                        <a:t>4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dirty="0" smtClean="0"/>
                        <a:t>Rosiglitazone2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100" dirty="0" smtClean="0"/>
                        <a:t>Infarct Volume</a:t>
                      </a:r>
                      <a:endParaRPr lang="en-GB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b="1" dirty="0" smtClean="0"/>
                        <a:t>21</a:t>
                      </a:r>
                      <a:endParaRPr lang="en-GB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dirty="0" smtClean="0"/>
                        <a:t>Stroke</a:t>
                      </a:r>
                      <a:endParaRPr lang="en-GB" sz="1100" dirty="0"/>
                    </a:p>
                  </a:txBody>
                  <a:tcPr/>
                </a:tc>
              </a:tr>
              <a:tr h="199876">
                <a:tc>
                  <a:txBody>
                    <a:bodyPr/>
                    <a:lstStyle/>
                    <a:p>
                      <a:r>
                        <a:rPr lang="de-CH" sz="1100" dirty="0" smtClean="0"/>
                        <a:t>5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dirty="0" smtClean="0"/>
                        <a:t>IL1-RA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100" dirty="0" smtClean="0"/>
                        <a:t>Infarct Volume</a:t>
                      </a:r>
                      <a:endParaRPr lang="en-GB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b="1" dirty="0" smtClean="0"/>
                        <a:t>36</a:t>
                      </a:r>
                      <a:endParaRPr lang="en-GB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dirty="0" smtClean="0"/>
                        <a:t>Stroke</a:t>
                      </a:r>
                      <a:endParaRPr lang="en-GB" sz="1100" dirty="0"/>
                    </a:p>
                  </a:txBody>
                  <a:tcPr/>
                </a:tc>
              </a:tr>
              <a:tr h="199876">
                <a:tc>
                  <a:txBody>
                    <a:bodyPr/>
                    <a:lstStyle/>
                    <a:p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Hypothermia</a:t>
                      </a:r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Infarct Volume</a:t>
                      </a:r>
                      <a:endParaRPr lang="en-GB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b="1" dirty="0" smtClean="0">
                          <a:solidFill>
                            <a:schemeClr val="tx1"/>
                          </a:solidFill>
                        </a:rPr>
                        <a:t>98</a:t>
                      </a:r>
                      <a:endParaRPr lang="en-GB" sz="11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dirty="0" smtClean="0">
                          <a:solidFill>
                            <a:schemeClr val="tx1"/>
                          </a:solidFill>
                        </a:rPr>
                        <a:t>Stroke</a:t>
                      </a:r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99876">
                <a:tc>
                  <a:txBody>
                    <a:bodyPr/>
                    <a:lstStyle/>
                    <a:p>
                      <a:r>
                        <a:rPr lang="de-CH" sz="1100" dirty="0" smtClean="0"/>
                        <a:t>7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dirty="0" smtClean="0"/>
                        <a:t>Cardiosphere DC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100" dirty="0" smtClean="0"/>
                        <a:t>EF (%)</a:t>
                      </a:r>
                      <a:endParaRPr lang="en-GB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b="1" dirty="0" smtClean="0"/>
                        <a:t>35</a:t>
                      </a:r>
                      <a:endParaRPr lang="en-GB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dirty="0" smtClean="0"/>
                        <a:t>Myocard Infarct</a:t>
                      </a:r>
                      <a:endParaRPr lang="en-GB" sz="1100" dirty="0"/>
                    </a:p>
                  </a:txBody>
                  <a:tcPr/>
                </a:tc>
              </a:tr>
              <a:tr h="199876">
                <a:tc>
                  <a:txBody>
                    <a:bodyPr/>
                    <a:lstStyle/>
                    <a:p>
                      <a:r>
                        <a:rPr lang="de-CH" sz="1100" dirty="0" smtClean="0"/>
                        <a:t>8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dirty="0" smtClean="0"/>
                        <a:t>Tirilazad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100" dirty="0" smtClean="0"/>
                        <a:t>Infarct Volume</a:t>
                      </a:r>
                      <a:endParaRPr lang="en-GB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b="1" dirty="0" smtClean="0"/>
                        <a:t>17</a:t>
                      </a:r>
                      <a:endParaRPr lang="en-GB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dirty="0" smtClean="0"/>
                        <a:t>Stroke</a:t>
                      </a:r>
                      <a:endParaRPr lang="en-GB" sz="1100" dirty="0"/>
                    </a:p>
                  </a:txBody>
                  <a:tcPr/>
                </a:tc>
              </a:tr>
              <a:tr h="199876">
                <a:tc>
                  <a:txBody>
                    <a:bodyPr/>
                    <a:lstStyle/>
                    <a:p>
                      <a:r>
                        <a:rPr lang="de-CH" sz="1100" dirty="0" smtClean="0"/>
                        <a:t>9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dirty="0" smtClean="0"/>
                        <a:t>Estradiol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100" dirty="0" smtClean="0"/>
                        <a:t>Infarct Volume</a:t>
                      </a:r>
                      <a:endParaRPr lang="en-GB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b="1" dirty="0" smtClean="0"/>
                        <a:t>24</a:t>
                      </a:r>
                      <a:endParaRPr lang="en-GB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dirty="0" smtClean="0"/>
                        <a:t>Stroke</a:t>
                      </a:r>
                      <a:endParaRPr lang="en-GB" sz="1100" dirty="0"/>
                    </a:p>
                  </a:txBody>
                  <a:tcPr/>
                </a:tc>
              </a:tr>
              <a:tr h="199876">
                <a:tc>
                  <a:txBody>
                    <a:bodyPr/>
                    <a:lstStyle/>
                    <a:p>
                      <a:r>
                        <a:rPr lang="de-CH" sz="1100" dirty="0" smtClean="0"/>
                        <a:t>10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dirty="0" smtClean="0"/>
                        <a:t>Human MSC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100" dirty="0" smtClean="0"/>
                        <a:t>Infarct Volume</a:t>
                      </a:r>
                      <a:endParaRPr lang="en-GB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b="1" dirty="0" smtClean="0"/>
                        <a:t>26</a:t>
                      </a:r>
                      <a:endParaRPr lang="en-GB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dirty="0" smtClean="0"/>
                        <a:t>Stroke</a:t>
                      </a:r>
                      <a:endParaRPr lang="en-GB" sz="1100" dirty="0"/>
                    </a:p>
                  </a:txBody>
                  <a:tcPr/>
                </a:tc>
              </a:tr>
              <a:tr h="199876">
                <a:tc>
                  <a:txBody>
                    <a:bodyPr/>
                    <a:lstStyle/>
                    <a:p>
                      <a:r>
                        <a:rPr lang="de-CH" sz="1100" dirty="0" smtClean="0"/>
                        <a:t>11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dirty="0" smtClean="0"/>
                        <a:t>MK801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100" dirty="0" smtClean="0"/>
                        <a:t>Infarct Volume</a:t>
                      </a:r>
                      <a:endParaRPr lang="en-GB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b="1" dirty="0" smtClean="0"/>
                        <a:t>30</a:t>
                      </a:r>
                      <a:endParaRPr lang="en-GB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dirty="0" smtClean="0"/>
                        <a:t>Stroke</a:t>
                      </a:r>
                      <a:endParaRPr lang="en-GB" sz="1100" dirty="0"/>
                    </a:p>
                  </a:txBody>
                  <a:tcPr/>
                </a:tc>
              </a:tr>
              <a:tr h="199876">
                <a:tc>
                  <a:txBody>
                    <a:bodyPr/>
                    <a:lstStyle/>
                    <a:p>
                      <a:r>
                        <a:rPr lang="de-CH" sz="1100" dirty="0" smtClean="0"/>
                        <a:t>12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dirty="0" smtClean="0"/>
                        <a:t>TMZ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100" dirty="0" smtClean="0"/>
                        <a:t>Volume</a:t>
                      </a:r>
                      <a:endParaRPr lang="en-GB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b="1" dirty="0" smtClean="0"/>
                        <a:t>26</a:t>
                      </a:r>
                      <a:endParaRPr lang="en-GB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dirty="0" smtClean="0"/>
                        <a:t>Glioma</a:t>
                      </a:r>
                      <a:endParaRPr lang="en-GB" sz="1100" dirty="0"/>
                    </a:p>
                  </a:txBody>
                  <a:tcPr/>
                </a:tc>
              </a:tr>
              <a:tr h="199876">
                <a:tc>
                  <a:txBody>
                    <a:bodyPr/>
                    <a:lstStyle/>
                    <a:p>
                      <a:r>
                        <a:rPr lang="de-CH" sz="1100" dirty="0" smtClean="0"/>
                        <a:t>13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dirty="0" smtClean="0"/>
                        <a:t>Ckit CSC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100" dirty="0" smtClean="0"/>
                        <a:t>EF (%)</a:t>
                      </a:r>
                      <a:endParaRPr lang="en-GB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b="1" dirty="0" smtClean="0"/>
                        <a:t>25</a:t>
                      </a:r>
                      <a:endParaRPr lang="en-GB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dirty="0" smtClean="0"/>
                        <a:t>Myocard Infarct</a:t>
                      </a:r>
                      <a:endParaRPr lang="en-GB" sz="1100" dirty="0"/>
                    </a:p>
                  </a:txBody>
                  <a:tcPr/>
                </a:tc>
              </a:tr>
              <a:tr h="199876">
                <a:tc>
                  <a:txBody>
                    <a:bodyPr/>
                    <a:lstStyle/>
                    <a:p>
                      <a:r>
                        <a:rPr lang="de-CH" sz="1100" dirty="0" smtClean="0"/>
                        <a:t>14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dirty="0" smtClean="0"/>
                        <a:t>Rat BMSC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100" dirty="0" smtClean="0"/>
                        <a:t>Infarct Volume</a:t>
                      </a:r>
                      <a:endParaRPr lang="en-GB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100" b="1" dirty="0" smtClean="0"/>
                        <a:t>25</a:t>
                      </a:r>
                      <a:endParaRPr lang="en-GB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100" dirty="0" smtClean="0"/>
                        <a:t>Stroke</a:t>
                      </a:r>
                      <a:endParaRPr lang="en-GB" sz="11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3" t="17006" r="2991" b="54646"/>
          <a:stretch/>
        </p:blipFill>
        <p:spPr bwMode="auto">
          <a:xfrm>
            <a:off x="3851920" y="1700808"/>
            <a:ext cx="2619499" cy="610764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78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9898865"/>
              </p:ext>
            </p:extLst>
          </p:nvPr>
        </p:nvGraphicFramePr>
        <p:xfrm>
          <a:off x="881063" y="1679575"/>
          <a:ext cx="3495675" cy="3173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ontent Placeholder 7"/>
          <p:cNvGraphicFramePr>
            <a:graphicFrameLocks/>
          </p:cNvGraphicFramePr>
          <p:nvPr/>
        </p:nvGraphicFramePr>
        <p:xfrm>
          <a:off x="4983163" y="1744663"/>
          <a:ext cx="3251200" cy="2952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56313" y="4584700"/>
            <a:ext cx="12334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187624" y="6237312"/>
            <a:ext cx="68407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de-DE" altLang="de-DE" sz="1200" dirty="0">
                <a:solidFill>
                  <a:srgbClr val="595959"/>
                </a:solidFill>
                <a:cs typeface="Arial" charset="0"/>
              </a:rPr>
              <a:t>Prinz et al. </a:t>
            </a:r>
            <a:r>
              <a:rPr lang="de-DE" altLang="de-DE" sz="1200" dirty="0" smtClean="0">
                <a:solidFill>
                  <a:srgbClr val="595959"/>
                </a:solidFill>
                <a:cs typeface="Arial" charset="0"/>
              </a:rPr>
              <a:t>2011, </a:t>
            </a:r>
            <a:r>
              <a:rPr lang="de-DE" altLang="de-DE" sz="1200" b="1" dirty="0">
                <a:solidFill>
                  <a:srgbClr val="595959"/>
                </a:solidFill>
                <a:cs typeface="Arial" charset="0"/>
              </a:rPr>
              <a:t>Nature Reviews Drug </a:t>
            </a:r>
            <a:r>
              <a:rPr lang="de-DE" altLang="de-DE" sz="1200" b="1" dirty="0" smtClean="0">
                <a:solidFill>
                  <a:srgbClr val="595959"/>
                </a:solidFill>
                <a:cs typeface="Arial" charset="0"/>
              </a:rPr>
              <a:t>Discovery		</a:t>
            </a:r>
            <a:r>
              <a:rPr lang="de-DE" altLang="de-DE" sz="1200" dirty="0" smtClean="0">
                <a:solidFill>
                  <a:srgbClr val="595959"/>
                </a:solidFill>
                <a:cs typeface="Arial" charset="0"/>
              </a:rPr>
              <a:t>Begley </a:t>
            </a:r>
            <a:r>
              <a:rPr lang="de-DE" altLang="de-DE" sz="1200" dirty="0">
                <a:solidFill>
                  <a:srgbClr val="595959"/>
                </a:solidFill>
                <a:cs typeface="Arial" charset="0"/>
              </a:rPr>
              <a:t>&amp; Ellis </a:t>
            </a:r>
            <a:r>
              <a:rPr lang="de-DE" altLang="de-DE" sz="1200" dirty="0" smtClean="0">
                <a:solidFill>
                  <a:srgbClr val="595959"/>
                </a:solidFill>
                <a:cs typeface="Arial" charset="0"/>
              </a:rPr>
              <a:t>2012, </a:t>
            </a:r>
            <a:r>
              <a:rPr lang="de-DE" altLang="de-DE" sz="1200" b="1" dirty="0">
                <a:solidFill>
                  <a:srgbClr val="595959"/>
                </a:solidFill>
                <a:cs typeface="Arial" charset="0"/>
              </a:rPr>
              <a:t>Nature </a:t>
            </a:r>
          </a:p>
        </p:txBody>
      </p:sp>
      <p:pic>
        <p:nvPicPr>
          <p:cNvPr id="8" name="Picture 14" descr="http://www2.pitt.edu/~mds116/bayer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4505325"/>
            <a:ext cx="1552575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1"/>
          <p:cNvSpPr txBox="1">
            <a:spLocks noChangeArrowheads="1"/>
          </p:cNvSpPr>
          <p:nvPr/>
        </p:nvSpPr>
        <p:spPr bwMode="auto">
          <a:xfrm>
            <a:off x="3173413" y="1916113"/>
            <a:ext cx="742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en-US">
                <a:solidFill>
                  <a:srgbClr val="606060"/>
                </a:solidFill>
              </a:rPr>
              <a:t>N=67</a:t>
            </a:r>
          </a:p>
        </p:txBody>
      </p:sp>
      <p:sp>
        <p:nvSpPr>
          <p:cNvPr id="11" name="Textfeld 11"/>
          <p:cNvSpPr txBox="1">
            <a:spLocks noChangeArrowheads="1"/>
          </p:cNvSpPr>
          <p:nvPr/>
        </p:nvSpPr>
        <p:spPr bwMode="auto">
          <a:xfrm>
            <a:off x="6980238" y="1916113"/>
            <a:ext cx="742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en-US">
                <a:solidFill>
                  <a:srgbClr val="606060"/>
                </a:solidFill>
              </a:rPr>
              <a:t>N=53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67544" y="404664"/>
            <a:ext cx="8208912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</a:rPr>
              <a:t>Replication of key studies in biomedical research</a:t>
            </a:r>
            <a:endParaRPr lang="en-GB" sz="2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96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3343181" y="1389226"/>
            <a:ext cx="5765323" cy="2055426"/>
            <a:chOff x="318142" y="961029"/>
            <a:chExt cx="6630122" cy="2363740"/>
          </a:xfrm>
        </p:grpSpPr>
        <p:sp>
          <p:nvSpPr>
            <p:cNvPr id="10" name="TextBox 9"/>
            <p:cNvSpPr txBox="1"/>
            <p:nvPr/>
          </p:nvSpPr>
          <p:spPr>
            <a:xfrm rot="16200000">
              <a:off x="-324670" y="1836782"/>
              <a:ext cx="1604174" cy="318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Simulated studies</a:t>
              </a:r>
              <a:endParaRPr lang="en-GB" sz="12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59776" y="961029"/>
              <a:ext cx="652952" cy="318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 Lab</a:t>
              </a:r>
              <a:endParaRPr lang="en-GB" sz="12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627784" y="961029"/>
              <a:ext cx="741437" cy="318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2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de-CH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Labs</a:t>
              </a:r>
              <a:endParaRPr lang="en-GB" sz="12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282377" y="961029"/>
              <a:ext cx="741437" cy="318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 Labs</a:t>
              </a:r>
              <a:endParaRPr lang="en-GB" sz="12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866552" y="961029"/>
              <a:ext cx="741437" cy="318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2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de-CH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Labs</a:t>
              </a:r>
              <a:endParaRPr lang="en-GB" sz="12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285" y="1196798"/>
              <a:ext cx="6260979" cy="1905126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2780554" y="3006220"/>
              <a:ext cx="2150352" cy="318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Scaled means difference</a:t>
              </a:r>
              <a:endParaRPr lang="en-GB" sz="12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349787" y="3479081"/>
            <a:ext cx="1870285" cy="1882918"/>
            <a:chOff x="298471" y="3507527"/>
            <a:chExt cx="2149824" cy="2164344"/>
          </a:xfrm>
        </p:grpSpPr>
        <p:sp>
          <p:nvSpPr>
            <p:cNvPr id="4" name="TextBox 3"/>
            <p:cNvSpPr txBox="1"/>
            <p:nvPr/>
          </p:nvSpPr>
          <p:spPr>
            <a:xfrm rot="16200000">
              <a:off x="-455518" y="4261516"/>
              <a:ext cx="1826378" cy="3184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Coverage probability</a:t>
              </a:r>
              <a:endParaRPr lang="en-GB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28210" y="5353471"/>
              <a:ext cx="1408110" cy="3184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Number of labs</a:t>
              </a:r>
              <a:endParaRPr lang="en-GB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60" y="3582484"/>
              <a:ext cx="1836735" cy="1800000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5335150" y="3479081"/>
            <a:ext cx="1901146" cy="1882917"/>
            <a:chOff x="2530719" y="3507528"/>
            <a:chExt cx="2185297" cy="2164343"/>
          </a:xfrm>
        </p:grpSpPr>
        <p:sp>
          <p:nvSpPr>
            <p:cNvPr id="5" name="TextBox 4"/>
            <p:cNvSpPr txBox="1"/>
            <p:nvPr/>
          </p:nvSpPr>
          <p:spPr>
            <a:xfrm rot="16200000">
              <a:off x="1776730" y="4261517"/>
              <a:ext cx="1826378" cy="3184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Coverage probability</a:t>
              </a:r>
              <a:endParaRPr lang="en-GB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276453" y="5353471"/>
              <a:ext cx="1308609" cy="3184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Widths of CI</a:t>
              </a:r>
              <a:r>
                <a:rPr lang="de-CH" sz="1200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95</a:t>
              </a:r>
              <a:endParaRPr lang="en-GB" sz="12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2967" y="3582484"/>
              <a:ext cx="1873049" cy="1800000"/>
            </a:xfrm>
            <a:prstGeom prst="rect">
              <a:avLst/>
            </a:prstGeom>
          </p:spPr>
        </p:pic>
      </p:grpSp>
      <p:sp>
        <p:nvSpPr>
          <p:cNvPr id="24" name="Subtitle 2"/>
          <p:cNvSpPr txBox="1">
            <a:spLocks/>
          </p:cNvSpPr>
          <p:nvPr/>
        </p:nvSpPr>
        <p:spPr>
          <a:xfrm>
            <a:off x="323528" y="404664"/>
            <a:ext cx="8352928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CH" sz="2800" b="1" dirty="0" smtClean="0">
                <a:solidFill>
                  <a:schemeClr val="accent1">
                    <a:lumMod val="75000"/>
                  </a:schemeClr>
                </a:solidFill>
              </a:rPr>
              <a:t>Multi-laboratory studies</a:t>
            </a:r>
            <a:endParaRPr lang="en-GB" sz="2400" dirty="0"/>
          </a:p>
        </p:txBody>
      </p:sp>
      <p:grpSp>
        <p:nvGrpSpPr>
          <p:cNvPr id="32" name="Group 31"/>
          <p:cNvGrpSpPr/>
          <p:nvPr/>
        </p:nvGrpSpPr>
        <p:grpSpPr>
          <a:xfrm>
            <a:off x="7230516" y="3526459"/>
            <a:ext cx="1877988" cy="1835538"/>
            <a:chOff x="4754113" y="3561988"/>
            <a:chExt cx="2158678" cy="2109883"/>
          </a:xfrm>
        </p:grpSpPr>
        <p:sp>
          <p:nvSpPr>
            <p:cNvPr id="6" name="TextBox 5"/>
            <p:cNvSpPr txBox="1"/>
            <p:nvPr/>
          </p:nvSpPr>
          <p:spPr>
            <a:xfrm rot="16200000">
              <a:off x="4057245" y="4258856"/>
              <a:ext cx="1712136" cy="3184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False negative rate</a:t>
              </a:r>
              <a:endParaRPr lang="en-GB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92706" y="5353471"/>
              <a:ext cx="1408109" cy="3184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Number of labs</a:t>
              </a:r>
              <a:endParaRPr lang="en-GB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056" y="3582484"/>
              <a:ext cx="1836735" cy="180000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6358165" y="3809341"/>
              <a:ext cx="5180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200" dirty="0" smtClean="0"/>
                <a:t>N=12</a:t>
              </a:r>
              <a:endParaRPr lang="en-GB" sz="12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329177" y="4482484"/>
              <a:ext cx="5180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200" dirty="0" smtClean="0"/>
                <a:t>N=24</a:t>
              </a:r>
              <a:endParaRPr lang="en-GB" sz="12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329178" y="4817453"/>
              <a:ext cx="5180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200" dirty="0" smtClean="0"/>
                <a:t>N=48</a:t>
              </a:r>
              <a:endParaRPr lang="en-GB" sz="1200" dirty="0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1684310" y="5733256"/>
            <a:ext cx="575076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GB" dirty="0"/>
              <a:t>I</a:t>
            </a:r>
            <a:r>
              <a:rPr lang="en-GB" dirty="0" smtClean="0"/>
              <a:t>ncluding  </a:t>
            </a:r>
            <a:r>
              <a:rPr lang="en-GB" dirty="0"/>
              <a:t>2 -</a:t>
            </a:r>
            <a:r>
              <a:rPr lang="en-GB" dirty="0" smtClean="0"/>
              <a:t> </a:t>
            </a:r>
            <a:r>
              <a:rPr lang="en-GB" dirty="0"/>
              <a:t>4 </a:t>
            </a:r>
            <a:r>
              <a:rPr lang="en-GB" dirty="0" smtClean="0"/>
              <a:t>laboratories increased </a:t>
            </a:r>
            <a:r>
              <a:rPr lang="en-GB" dirty="0"/>
              <a:t>coverage probability by up to </a:t>
            </a:r>
            <a:r>
              <a:rPr lang="en-GB" dirty="0" smtClean="0"/>
              <a:t>42 % </a:t>
            </a:r>
            <a:r>
              <a:rPr lang="en-GB" b="1" i="1" dirty="0" smtClean="0"/>
              <a:t>without </a:t>
            </a:r>
            <a:r>
              <a:rPr lang="en-GB" b="1" i="1" dirty="0"/>
              <a:t>a need for larger </a:t>
            </a:r>
            <a:r>
              <a:rPr lang="en-GB" b="1" i="1" dirty="0" smtClean="0"/>
              <a:t>sample sizes</a:t>
            </a:r>
            <a:r>
              <a:rPr lang="en-GB" b="1" dirty="0"/>
              <a:t>.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1" y="1639080"/>
            <a:ext cx="3303236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32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ubtitle 2"/>
          <p:cNvSpPr txBox="1">
            <a:spLocks/>
          </p:cNvSpPr>
          <p:nvPr/>
        </p:nvSpPr>
        <p:spPr>
          <a:xfrm>
            <a:off x="323528" y="404664"/>
            <a:ext cx="8352928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CH" sz="2800" b="1" dirty="0" smtClean="0">
                <a:solidFill>
                  <a:schemeClr val="accent1">
                    <a:lumMod val="75000"/>
                  </a:schemeClr>
                </a:solidFill>
              </a:rPr>
              <a:t>The Standardization Fallacy</a:t>
            </a:r>
            <a:endParaRPr lang="en-GB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2699792" y="2733888"/>
            <a:ext cx="37444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000" i="1" dirty="0" smtClean="0"/>
              <a:t>Excessive </a:t>
            </a:r>
            <a:r>
              <a:rPr lang="de-CH" sz="2000" i="1" dirty="0" smtClean="0"/>
              <a:t>standardization of every aspect of the study subject will lead to </a:t>
            </a:r>
            <a:r>
              <a:rPr lang="de-CH" sz="2000" i="1" dirty="0" smtClean="0">
                <a:solidFill>
                  <a:schemeClr val="accent1">
                    <a:lumMod val="75000"/>
                  </a:schemeClr>
                </a:solidFill>
              </a:rPr>
              <a:t>idiosyncratic results </a:t>
            </a:r>
            <a:r>
              <a:rPr lang="de-CH" sz="2000" i="1" dirty="0" smtClean="0"/>
              <a:t>that cannot be reproduced under even slightly different conditions</a:t>
            </a:r>
            <a:r>
              <a:rPr lang="de-CH" sz="2000" dirty="0" smtClean="0"/>
              <a:t>.</a:t>
            </a:r>
            <a:endParaRPr lang="en-GB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5420786" y="4322125"/>
            <a:ext cx="10234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dirty="0" smtClean="0"/>
              <a:t>H. Würbel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63139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526" y="1700808"/>
            <a:ext cx="8640960" cy="409342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de-CH" sz="2000" dirty="0" smtClean="0"/>
          </a:p>
          <a:p>
            <a:r>
              <a:rPr lang="de-CH" sz="2000" dirty="0" smtClean="0"/>
              <a:t>A single experiment will never capture the full diversity in traits and responses to treatments existing in any animal model.</a:t>
            </a:r>
          </a:p>
          <a:p>
            <a:endParaRPr lang="en-GB" sz="2000" dirty="0" smtClean="0"/>
          </a:p>
          <a:p>
            <a:r>
              <a:rPr lang="en-GB" sz="2000" dirty="0" smtClean="0"/>
              <a:t>Highly standardized single-laboratory studies are therefore a </a:t>
            </a:r>
            <a:r>
              <a:rPr lang="en-GB" sz="2000" dirty="0"/>
              <a:t>source of poor reproducibility because </a:t>
            </a:r>
            <a:r>
              <a:rPr lang="en-GB" sz="2000" dirty="0" smtClean="0"/>
              <a:t>they ignore biologically important variation.</a:t>
            </a:r>
          </a:p>
          <a:p>
            <a:endParaRPr lang="en-GB" sz="2000" dirty="0"/>
          </a:p>
          <a:p>
            <a:r>
              <a:rPr lang="en-GB" sz="2000" dirty="0" smtClean="0"/>
              <a:t>Multi-laboratory studies (and other ways </a:t>
            </a:r>
            <a:r>
              <a:rPr lang="en-GB" sz="2000" dirty="0"/>
              <a:t>of creating more </a:t>
            </a:r>
            <a:r>
              <a:rPr lang="en-GB" sz="2000" dirty="0" smtClean="0"/>
              <a:t>diverse </a:t>
            </a:r>
            <a:r>
              <a:rPr lang="en-GB" sz="2000" dirty="0"/>
              <a:t>study </a:t>
            </a:r>
            <a:r>
              <a:rPr lang="en-GB" sz="2000" dirty="0" smtClean="0"/>
              <a:t>samples) provide </a:t>
            </a:r>
            <a:r>
              <a:rPr lang="en-GB" sz="2000" dirty="0"/>
              <a:t>effective means </a:t>
            </a:r>
            <a:r>
              <a:rPr lang="en-GB" sz="2000" dirty="0" smtClean="0"/>
              <a:t>to improve </a:t>
            </a:r>
            <a:r>
              <a:rPr lang="en-GB" sz="2000" dirty="0"/>
              <a:t>reproducibility </a:t>
            </a:r>
            <a:r>
              <a:rPr lang="en-GB" sz="2000" dirty="0" smtClean="0"/>
              <a:t>in bio-medical research.</a:t>
            </a:r>
          </a:p>
          <a:p>
            <a:endParaRPr lang="en-GB" sz="2000" dirty="0" smtClean="0"/>
          </a:p>
          <a:p>
            <a:r>
              <a:rPr lang="en-GB" sz="2000" dirty="0" smtClean="0"/>
              <a:t>We have a moral obligation to prevent wasting animals and </a:t>
            </a:r>
            <a:r>
              <a:rPr lang="en-GB" sz="2000" dirty="0"/>
              <a:t>resources for </a:t>
            </a:r>
            <a:r>
              <a:rPr lang="en-GB" sz="2000" dirty="0" smtClean="0"/>
              <a:t>non-reproducible and hence inconclusive </a:t>
            </a:r>
            <a:r>
              <a:rPr lang="en-GB" sz="2000" dirty="0"/>
              <a:t>research</a:t>
            </a:r>
            <a:r>
              <a:rPr lang="en-GB" sz="2000" dirty="0" smtClean="0"/>
              <a:t>.</a:t>
            </a:r>
          </a:p>
          <a:p>
            <a:pPr algn="just"/>
            <a:endParaRPr lang="en-GB" sz="20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23528" y="404664"/>
            <a:ext cx="8352928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iversity of study samples and external validity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767381"/>
            <a:ext cx="1296144" cy="8996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731" y="5907434"/>
            <a:ext cx="2016224" cy="61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85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nature.com/news/polopoly_fs/7.36716.1469695923!/image/reproducibility-graphic-online1.jpeg_gen/derivatives/landscape_630/reproducibility-graphic-online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13445"/>
            <a:ext cx="6000750" cy="509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6021288"/>
            <a:ext cx="2260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Baker, M.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2016, </a:t>
            </a: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Nature</a:t>
            </a:r>
            <a:r>
              <a:rPr lang="en-GB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News</a:t>
            </a:r>
            <a:endParaRPr lang="en-GB" b="1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67544" y="404664"/>
            <a:ext cx="8208912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</a:rPr>
              <a:t>Survey by the journal </a:t>
            </a:r>
            <a:r>
              <a:rPr lang="en-GB" sz="2800" b="1" i="1" dirty="0" smtClean="0">
                <a:solidFill>
                  <a:schemeClr val="accent1">
                    <a:lumMod val="75000"/>
                  </a:schemeClr>
                </a:solidFill>
              </a:rPr>
              <a:t>Nature</a:t>
            </a:r>
            <a:endParaRPr lang="en-GB" sz="2800" i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56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nature.com/news/polopoly_fs/7.36719.1464174488!/image/reproducibility-graphic-online4.jpg_gen/derivatives/landscape_630/reproducibility-graphic-onlin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36" y="465481"/>
            <a:ext cx="4171232" cy="6203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99992" y="6381328"/>
            <a:ext cx="2234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Baker, M.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2016, </a:t>
            </a: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Nature</a:t>
            </a:r>
            <a:r>
              <a:rPr lang="en-GB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News</a:t>
            </a:r>
            <a:endParaRPr lang="en-GB" dirty="0"/>
          </a:p>
        </p:txBody>
      </p:sp>
      <p:pic>
        <p:nvPicPr>
          <p:cNvPr id="4100" name="Picture 4" descr="https://www.nature.com/news/polopoly_fs/7.36727.1464174506!/image/reproducibility-graphic-online5.jpg_gen/derivatives/landscape_630/reproducibility-graphic-online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961" y="476672"/>
            <a:ext cx="4535535" cy="568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98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471" y="341784"/>
            <a:ext cx="3415425" cy="854968"/>
          </a:xfrm>
        </p:spPr>
        <p:txBody>
          <a:bodyPr>
            <a:noAutofit/>
          </a:bodyPr>
          <a:lstStyle/>
          <a:p>
            <a:pPr algn="l"/>
            <a:r>
              <a:rPr lang="de-CH" sz="2800" b="1" dirty="0" smtClean="0">
                <a:solidFill>
                  <a:schemeClr val="accent1">
                    <a:lumMod val="75000"/>
                  </a:schemeClr>
                </a:solidFill>
              </a:rPr>
              <a:t>Pre-Clinical Research:</a:t>
            </a:r>
            <a:endParaRPr lang="en-GB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059940" y="5082459"/>
            <a:ext cx="1632374" cy="944168"/>
            <a:chOff x="1691680" y="5445224"/>
            <a:chExt cx="2112620" cy="108818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771800" y="5445224"/>
              <a:ext cx="1032500" cy="108818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1680" y="5445224"/>
              <a:ext cx="1296144" cy="836012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004" y="4946567"/>
            <a:ext cx="1403324" cy="10291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892" y="4804843"/>
            <a:ext cx="590781" cy="11708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460" y="5082459"/>
            <a:ext cx="995004" cy="995004"/>
          </a:xfrm>
          <a:prstGeom prst="rect">
            <a:avLst/>
          </a:prstGeom>
        </p:spPr>
      </p:pic>
      <p:pic>
        <p:nvPicPr>
          <p:cNvPr id="1028" name="Picture 4" descr="Experimental Design Assistan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48" y="4968117"/>
            <a:ext cx="1530482" cy="100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s://www.nature.com/news/polopoly_fs/7.36719.1464174488!/image/reproducibility-graphic-online4.jpg_gen/derivatives/landscape_630/reproducibility-graphic-online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421" y="176258"/>
            <a:ext cx="2815607" cy="418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-180528" y="4529173"/>
            <a:ext cx="10225136" cy="303832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49000">
                <a:schemeClr val="bg1">
                  <a:lumMod val="85000"/>
                  <a:shade val="67500"/>
                  <a:satMod val="115000"/>
                  <a:alpha val="56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/>
          <p:cNvSpPr/>
          <p:nvPr/>
        </p:nvSpPr>
        <p:spPr>
          <a:xfrm>
            <a:off x="3630484" y="4804842"/>
            <a:ext cx="1301556" cy="2138559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11"/>
          <p:cNvGrpSpPr/>
          <p:nvPr/>
        </p:nvGrpSpPr>
        <p:grpSpPr>
          <a:xfrm>
            <a:off x="3824008" y="5284858"/>
            <a:ext cx="936104" cy="688745"/>
            <a:chOff x="3779912" y="5823152"/>
            <a:chExt cx="936104" cy="688745"/>
          </a:xfrm>
        </p:grpSpPr>
        <p:sp>
          <p:nvSpPr>
            <p:cNvPr id="13" name="Freeform 12"/>
            <p:cNvSpPr/>
            <p:nvPr/>
          </p:nvSpPr>
          <p:spPr>
            <a:xfrm>
              <a:off x="3779912" y="5823152"/>
              <a:ext cx="936104" cy="688745"/>
            </a:xfrm>
            <a:custGeom>
              <a:avLst/>
              <a:gdLst>
                <a:gd name="connsiteX0" fmla="*/ 707939 w 6362802"/>
                <a:gd name="connsiteY0" fmla="*/ 2003181 h 4447406"/>
                <a:gd name="connsiteX1" fmla="*/ 769647 w 6362802"/>
                <a:gd name="connsiteY1" fmla="*/ 1728300 h 4447406"/>
                <a:gd name="connsiteX2" fmla="*/ 932331 w 6362802"/>
                <a:gd name="connsiteY2" fmla="*/ 1358052 h 4447406"/>
                <a:gd name="connsiteX3" fmla="*/ 1106236 w 6362802"/>
                <a:gd name="connsiteY3" fmla="*/ 1105610 h 4447406"/>
                <a:gd name="connsiteX4" fmla="*/ 1386726 w 6362802"/>
                <a:gd name="connsiteY4" fmla="*/ 909267 h 4447406"/>
                <a:gd name="connsiteX5" fmla="*/ 1717706 w 6362802"/>
                <a:gd name="connsiteY5" fmla="*/ 825120 h 4447406"/>
                <a:gd name="connsiteX6" fmla="*/ 2099173 w 6362802"/>
                <a:gd name="connsiteY6" fmla="*/ 769021 h 4447406"/>
                <a:gd name="connsiteX7" fmla="*/ 2514299 w 6362802"/>
                <a:gd name="connsiteY7" fmla="*/ 735363 h 4447406"/>
                <a:gd name="connsiteX8" fmla="*/ 2834059 w 6362802"/>
                <a:gd name="connsiteY8" fmla="*/ 740972 h 4447406"/>
                <a:gd name="connsiteX9" fmla="*/ 3305284 w 6362802"/>
                <a:gd name="connsiteY9" fmla="*/ 763412 h 4447406"/>
                <a:gd name="connsiteX10" fmla="*/ 3563335 w 6362802"/>
                <a:gd name="connsiteY10" fmla="*/ 797071 h 4447406"/>
                <a:gd name="connsiteX11" fmla="*/ 3748459 w 6362802"/>
                <a:gd name="connsiteY11" fmla="*/ 808290 h 4447406"/>
                <a:gd name="connsiteX12" fmla="*/ 3770898 w 6362802"/>
                <a:gd name="connsiteY12" fmla="*/ 808290 h 4447406"/>
                <a:gd name="connsiteX13" fmla="*/ 3776508 w 6362802"/>
                <a:gd name="connsiteY13" fmla="*/ 752192 h 4447406"/>
                <a:gd name="connsiteX14" fmla="*/ 3804557 w 6362802"/>
                <a:gd name="connsiteY14" fmla="*/ 611947 h 4447406"/>
                <a:gd name="connsiteX15" fmla="*/ 3911144 w 6362802"/>
                <a:gd name="connsiteY15" fmla="*/ 438042 h 4447406"/>
                <a:gd name="connsiteX16" fmla="*/ 4028950 w 6362802"/>
                <a:gd name="connsiteY16" fmla="*/ 348285 h 4447406"/>
                <a:gd name="connsiteX17" fmla="*/ 4157976 w 6362802"/>
                <a:gd name="connsiteY17" fmla="*/ 320236 h 4447406"/>
                <a:gd name="connsiteX18" fmla="*/ 4275782 w 6362802"/>
                <a:gd name="connsiteY18" fmla="*/ 331456 h 4447406"/>
                <a:gd name="connsiteX19" fmla="*/ 4416027 w 6362802"/>
                <a:gd name="connsiteY19" fmla="*/ 393164 h 4447406"/>
                <a:gd name="connsiteX20" fmla="*/ 4466515 w 6362802"/>
                <a:gd name="connsiteY20" fmla="*/ 471701 h 4447406"/>
                <a:gd name="connsiteX21" fmla="*/ 4494564 w 6362802"/>
                <a:gd name="connsiteY21" fmla="*/ 522190 h 4447406"/>
                <a:gd name="connsiteX22" fmla="*/ 4505784 w 6362802"/>
                <a:gd name="connsiteY22" fmla="*/ 510970 h 4447406"/>
                <a:gd name="connsiteX23" fmla="*/ 4595541 w 6362802"/>
                <a:gd name="connsiteY23" fmla="*/ 466091 h 4447406"/>
                <a:gd name="connsiteX24" fmla="*/ 4702128 w 6362802"/>
                <a:gd name="connsiteY24" fmla="*/ 449262 h 4447406"/>
                <a:gd name="connsiteX25" fmla="*/ 4791885 w 6362802"/>
                <a:gd name="connsiteY25" fmla="*/ 460482 h 4447406"/>
                <a:gd name="connsiteX26" fmla="*/ 4808714 w 6362802"/>
                <a:gd name="connsiteY26" fmla="*/ 466091 h 4447406"/>
                <a:gd name="connsiteX27" fmla="*/ 4814324 w 6362802"/>
                <a:gd name="connsiteY27" fmla="*/ 449262 h 4447406"/>
                <a:gd name="connsiteX28" fmla="*/ 4786275 w 6362802"/>
                <a:gd name="connsiteY28" fmla="*/ 303407 h 4447406"/>
                <a:gd name="connsiteX29" fmla="*/ 4808714 w 6362802"/>
                <a:gd name="connsiteY29" fmla="*/ 163161 h 4447406"/>
                <a:gd name="connsiteX30" fmla="*/ 4909691 w 6362802"/>
                <a:gd name="connsiteY30" fmla="*/ 34136 h 4447406"/>
                <a:gd name="connsiteX31" fmla="*/ 5083595 w 6362802"/>
                <a:gd name="connsiteY31" fmla="*/ 477 h 4447406"/>
                <a:gd name="connsiteX32" fmla="*/ 5218231 w 6362802"/>
                <a:gd name="connsiteY32" fmla="*/ 50965 h 4447406"/>
                <a:gd name="connsiteX33" fmla="*/ 5324817 w 6362802"/>
                <a:gd name="connsiteY33" fmla="*/ 163161 h 4447406"/>
                <a:gd name="connsiteX34" fmla="*/ 5358476 w 6362802"/>
                <a:gd name="connsiteY34" fmla="*/ 297797 h 4447406"/>
                <a:gd name="connsiteX35" fmla="*/ 5369696 w 6362802"/>
                <a:gd name="connsiteY35" fmla="*/ 387554 h 4447406"/>
                <a:gd name="connsiteX36" fmla="*/ 5352866 w 6362802"/>
                <a:gd name="connsiteY36" fmla="*/ 516580 h 4447406"/>
                <a:gd name="connsiteX37" fmla="*/ 5319207 w 6362802"/>
                <a:gd name="connsiteY37" fmla="*/ 583898 h 4447406"/>
                <a:gd name="connsiteX38" fmla="*/ 5274329 w 6362802"/>
                <a:gd name="connsiteY38" fmla="*/ 679264 h 4447406"/>
                <a:gd name="connsiteX39" fmla="*/ 5291158 w 6362802"/>
                <a:gd name="connsiteY39" fmla="*/ 690484 h 4447406"/>
                <a:gd name="connsiteX40" fmla="*/ 5459453 w 6362802"/>
                <a:gd name="connsiteY40" fmla="*/ 847559 h 4447406"/>
                <a:gd name="connsiteX41" fmla="*/ 5661406 w 6362802"/>
                <a:gd name="connsiteY41" fmla="*/ 1038293 h 4447406"/>
                <a:gd name="connsiteX42" fmla="*/ 5891409 w 6362802"/>
                <a:gd name="connsiteY42" fmla="*/ 1268295 h 4447406"/>
                <a:gd name="connsiteX43" fmla="*/ 6059703 w 6362802"/>
                <a:gd name="connsiteY43" fmla="*/ 1487078 h 4447406"/>
                <a:gd name="connsiteX44" fmla="*/ 6244827 w 6362802"/>
                <a:gd name="connsiteY44" fmla="*/ 1761959 h 4447406"/>
                <a:gd name="connsiteX45" fmla="*/ 6323364 w 6362802"/>
                <a:gd name="connsiteY45" fmla="*/ 1913424 h 4447406"/>
                <a:gd name="connsiteX46" fmla="*/ 6362633 w 6362802"/>
                <a:gd name="connsiteY46" fmla="*/ 2031230 h 4447406"/>
                <a:gd name="connsiteX47" fmla="*/ 6328974 w 6362802"/>
                <a:gd name="connsiteY47" fmla="*/ 2076109 h 4447406"/>
                <a:gd name="connsiteX48" fmla="*/ 6166290 w 6362802"/>
                <a:gd name="connsiteY48" fmla="*/ 2205134 h 4447406"/>
                <a:gd name="connsiteX49" fmla="*/ 6009215 w 6362802"/>
                <a:gd name="connsiteY49" fmla="*/ 2233183 h 4447406"/>
                <a:gd name="connsiteX50" fmla="*/ 5829701 w 6362802"/>
                <a:gd name="connsiteY50" fmla="*/ 2244403 h 4447406"/>
                <a:gd name="connsiteX51" fmla="*/ 5751163 w 6362802"/>
                <a:gd name="connsiteY51" fmla="*/ 2221964 h 4447406"/>
                <a:gd name="connsiteX52" fmla="*/ 5796042 w 6362802"/>
                <a:gd name="connsiteY52" fmla="*/ 2255623 h 4447406"/>
                <a:gd name="connsiteX53" fmla="*/ 5633357 w 6362802"/>
                <a:gd name="connsiteY53" fmla="*/ 2311721 h 4447406"/>
                <a:gd name="connsiteX54" fmla="*/ 5481892 w 6362802"/>
                <a:gd name="connsiteY54" fmla="*/ 2278062 h 4447406"/>
                <a:gd name="connsiteX55" fmla="*/ 5251890 w 6362802"/>
                <a:gd name="connsiteY55" fmla="*/ 2227574 h 4447406"/>
                <a:gd name="connsiteX56" fmla="*/ 5094815 w 6362802"/>
                <a:gd name="connsiteY56" fmla="*/ 2193915 h 4447406"/>
                <a:gd name="connsiteX57" fmla="*/ 4943350 w 6362802"/>
                <a:gd name="connsiteY57" fmla="*/ 2199525 h 4447406"/>
                <a:gd name="connsiteX58" fmla="*/ 4808714 w 6362802"/>
                <a:gd name="connsiteY58" fmla="*/ 2210744 h 4447406"/>
                <a:gd name="connsiteX59" fmla="*/ 4668469 w 6362802"/>
                <a:gd name="connsiteY59" fmla="*/ 2272452 h 4447406"/>
                <a:gd name="connsiteX60" fmla="*/ 4646030 w 6362802"/>
                <a:gd name="connsiteY60" fmla="*/ 2278062 h 4447406"/>
                <a:gd name="connsiteX61" fmla="*/ 4741396 w 6362802"/>
                <a:gd name="connsiteY61" fmla="*/ 2395868 h 4447406"/>
                <a:gd name="connsiteX62" fmla="*/ 4920910 w 6362802"/>
                <a:gd name="connsiteY62" fmla="*/ 2508064 h 4447406"/>
                <a:gd name="connsiteX63" fmla="*/ 5150913 w 6362802"/>
                <a:gd name="connsiteY63" fmla="*/ 2597821 h 4447406"/>
                <a:gd name="connsiteX64" fmla="*/ 5307988 w 6362802"/>
                <a:gd name="connsiteY64" fmla="*/ 2625871 h 4447406"/>
                <a:gd name="connsiteX65" fmla="*/ 5364086 w 6362802"/>
                <a:gd name="connsiteY65" fmla="*/ 2687579 h 4447406"/>
                <a:gd name="connsiteX66" fmla="*/ 5100425 w 6362802"/>
                <a:gd name="connsiteY66" fmla="*/ 2760506 h 4447406"/>
                <a:gd name="connsiteX67" fmla="*/ 4847983 w 6362802"/>
                <a:gd name="connsiteY67" fmla="*/ 2760506 h 4447406"/>
                <a:gd name="connsiteX68" fmla="*/ 4707737 w 6362802"/>
                <a:gd name="connsiteY68" fmla="*/ 2710018 h 4447406"/>
                <a:gd name="connsiteX69" fmla="*/ 4651639 w 6362802"/>
                <a:gd name="connsiteY69" fmla="*/ 2653920 h 4447406"/>
                <a:gd name="connsiteX70" fmla="*/ 4455296 w 6362802"/>
                <a:gd name="connsiteY70" fmla="*/ 2564163 h 4447406"/>
                <a:gd name="connsiteX71" fmla="*/ 4275782 w 6362802"/>
                <a:gd name="connsiteY71" fmla="*/ 2485625 h 4447406"/>
                <a:gd name="connsiteX72" fmla="*/ 4258952 w 6362802"/>
                <a:gd name="connsiteY72" fmla="*/ 2480015 h 4447406"/>
                <a:gd name="connsiteX73" fmla="*/ 4079438 w 6362802"/>
                <a:gd name="connsiteY73" fmla="*/ 2513674 h 4447406"/>
                <a:gd name="connsiteX74" fmla="*/ 3978461 w 6362802"/>
                <a:gd name="connsiteY74" fmla="*/ 2603431 h 4447406"/>
                <a:gd name="connsiteX75" fmla="*/ 3989681 w 6362802"/>
                <a:gd name="connsiteY75" fmla="*/ 2620261 h 4447406"/>
                <a:gd name="connsiteX76" fmla="*/ 4096268 w 6362802"/>
                <a:gd name="connsiteY76" fmla="*/ 2805385 h 4447406"/>
                <a:gd name="connsiteX77" fmla="*/ 4303831 w 6362802"/>
                <a:gd name="connsiteY77" fmla="*/ 2968069 h 4447406"/>
                <a:gd name="connsiteX78" fmla="*/ 4416027 w 6362802"/>
                <a:gd name="connsiteY78" fmla="*/ 3001728 h 4447406"/>
                <a:gd name="connsiteX79" fmla="*/ 4629200 w 6362802"/>
                <a:gd name="connsiteY79" fmla="*/ 3052217 h 4447406"/>
                <a:gd name="connsiteX80" fmla="*/ 4679688 w 6362802"/>
                <a:gd name="connsiteY80" fmla="*/ 3102705 h 4447406"/>
                <a:gd name="connsiteX81" fmla="*/ 4702128 w 6362802"/>
                <a:gd name="connsiteY81" fmla="*/ 3125144 h 4447406"/>
                <a:gd name="connsiteX82" fmla="*/ 4477735 w 6362802"/>
                <a:gd name="connsiteY82" fmla="*/ 3198072 h 4447406"/>
                <a:gd name="connsiteX83" fmla="*/ 4421637 w 6362802"/>
                <a:gd name="connsiteY83" fmla="*/ 3214901 h 4447406"/>
                <a:gd name="connsiteX84" fmla="*/ 4253342 w 6362802"/>
                <a:gd name="connsiteY84" fmla="*/ 3192462 h 4447406"/>
                <a:gd name="connsiteX85" fmla="*/ 4180415 w 6362802"/>
                <a:gd name="connsiteY85" fmla="*/ 3198072 h 4447406"/>
                <a:gd name="connsiteX86" fmla="*/ 4096268 w 6362802"/>
                <a:gd name="connsiteY86" fmla="*/ 3164413 h 4447406"/>
                <a:gd name="connsiteX87" fmla="*/ 4056999 w 6362802"/>
                <a:gd name="connsiteY87" fmla="*/ 3125144 h 4447406"/>
                <a:gd name="connsiteX88" fmla="*/ 3787728 w 6362802"/>
                <a:gd name="connsiteY88" fmla="*/ 2990509 h 4447406"/>
                <a:gd name="connsiteX89" fmla="*/ 3467968 w 6362802"/>
                <a:gd name="connsiteY89" fmla="*/ 2867093 h 4447406"/>
                <a:gd name="connsiteX90" fmla="*/ 3344552 w 6362802"/>
                <a:gd name="connsiteY90" fmla="*/ 2827824 h 4447406"/>
                <a:gd name="connsiteX91" fmla="*/ 3103330 w 6362802"/>
                <a:gd name="connsiteY91" fmla="*/ 2872702 h 4447406"/>
                <a:gd name="connsiteX92" fmla="*/ 2806010 w 6362802"/>
                <a:gd name="connsiteY92" fmla="*/ 2867093 h 4447406"/>
                <a:gd name="connsiteX93" fmla="*/ 2559178 w 6362802"/>
                <a:gd name="connsiteY93" fmla="*/ 2867093 h 4447406"/>
                <a:gd name="connsiteX94" fmla="*/ 2228199 w 6362802"/>
                <a:gd name="connsiteY94" fmla="*/ 2816604 h 4447406"/>
                <a:gd name="connsiteX95" fmla="*/ 2245028 w 6362802"/>
                <a:gd name="connsiteY95" fmla="*/ 2833434 h 4447406"/>
                <a:gd name="connsiteX96" fmla="*/ 2351615 w 6362802"/>
                <a:gd name="connsiteY96" fmla="*/ 2883922 h 4447406"/>
                <a:gd name="connsiteX97" fmla="*/ 2441372 w 6362802"/>
                <a:gd name="connsiteY97" fmla="*/ 2968069 h 4447406"/>
                <a:gd name="connsiteX98" fmla="*/ 2491860 w 6362802"/>
                <a:gd name="connsiteY98" fmla="*/ 3074656 h 4447406"/>
                <a:gd name="connsiteX99" fmla="*/ 2525519 w 6362802"/>
                <a:gd name="connsiteY99" fmla="*/ 3158803 h 4447406"/>
                <a:gd name="connsiteX100" fmla="*/ 2435762 w 6362802"/>
                <a:gd name="connsiteY100" fmla="*/ 3181242 h 4447406"/>
                <a:gd name="connsiteX101" fmla="*/ 2362834 w 6362802"/>
                <a:gd name="connsiteY101" fmla="*/ 3181242 h 4447406"/>
                <a:gd name="connsiteX102" fmla="*/ 1891610 w 6362802"/>
                <a:gd name="connsiteY102" fmla="*/ 3181242 h 4447406"/>
                <a:gd name="connsiteX103" fmla="*/ 1364287 w 6362802"/>
                <a:gd name="connsiteY103" fmla="*/ 3141974 h 4447406"/>
                <a:gd name="connsiteX104" fmla="*/ 988430 w 6362802"/>
                <a:gd name="connsiteY104" fmla="*/ 3091485 h 4447406"/>
                <a:gd name="connsiteX105" fmla="*/ 853794 w 6362802"/>
                <a:gd name="connsiteY105" fmla="*/ 3012948 h 4447406"/>
                <a:gd name="connsiteX106" fmla="*/ 808915 w 6362802"/>
                <a:gd name="connsiteY106" fmla="*/ 2951240 h 4447406"/>
                <a:gd name="connsiteX107" fmla="*/ 797696 w 6362802"/>
                <a:gd name="connsiteY107" fmla="*/ 2900752 h 4447406"/>
                <a:gd name="connsiteX108" fmla="*/ 859404 w 6362802"/>
                <a:gd name="connsiteY108" fmla="*/ 2855873 h 4447406"/>
                <a:gd name="connsiteX109" fmla="*/ 1061357 w 6362802"/>
                <a:gd name="connsiteY109" fmla="*/ 2760506 h 4447406"/>
                <a:gd name="connsiteX110" fmla="*/ 1095016 w 6362802"/>
                <a:gd name="connsiteY110" fmla="*/ 2754896 h 4447406"/>
                <a:gd name="connsiteX111" fmla="*/ 988430 w 6362802"/>
                <a:gd name="connsiteY111" fmla="*/ 2687579 h 4447406"/>
                <a:gd name="connsiteX112" fmla="*/ 898672 w 6362802"/>
                <a:gd name="connsiteY112" fmla="*/ 2580992 h 4447406"/>
                <a:gd name="connsiteX113" fmla="*/ 769647 w 6362802"/>
                <a:gd name="connsiteY113" fmla="*/ 2390258 h 4447406"/>
                <a:gd name="connsiteX114" fmla="*/ 747207 w 6362802"/>
                <a:gd name="connsiteY114" fmla="*/ 2317331 h 4447406"/>
                <a:gd name="connsiteX115" fmla="*/ 657450 w 6362802"/>
                <a:gd name="connsiteY115" fmla="*/ 2350990 h 4447406"/>
                <a:gd name="connsiteX116" fmla="*/ 393789 w 6362802"/>
                <a:gd name="connsiteY116" fmla="*/ 2508064 h 4447406"/>
                <a:gd name="connsiteX117" fmla="*/ 242324 w 6362802"/>
                <a:gd name="connsiteY117" fmla="*/ 2693188 h 4447406"/>
                <a:gd name="connsiteX118" fmla="*/ 208665 w 6362802"/>
                <a:gd name="connsiteY118" fmla="*/ 2839044 h 4447406"/>
                <a:gd name="connsiteX119" fmla="*/ 231104 w 6362802"/>
                <a:gd name="connsiteY119" fmla="*/ 3001728 h 4447406"/>
                <a:gd name="connsiteX120" fmla="*/ 354520 w 6362802"/>
                <a:gd name="connsiteY120" fmla="*/ 3130754 h 4447406"/>
                <a:gd name="connsiteX121" fmla="*/ 573303 w 6362802"/>
                <a:gd name="connsiteY121" fmla="*/ 3209291 h 4447406"/>
                <a:gd name="connsiteX122" fmla="*/ 842574 w 6362802"/>
                <a:gd name="connsiteY122" fmla="*/ 3265390 h 4447406"/>
                <a:gd name="connsiteX123" fmla="*/ 1190383 w 6362802"/>
                <a:gd name="connsiteY123" fmla="*/ 3315878 h 4447406"/>
                <a:gd name="connsiteX124" fmla="*/ 1420385 w 6362802"/>
                <a:gd name="connsiteY124" fmla="*/ 3371976 h 4447406"/>
                <a:gd name="connsiteX125" fmla="*/ 1667217 w 6362802"/>
                <a:gd name="connsiteY125" fmla="*/ 3450514 h 4447406"/>
                <a:gd name="connsiteX126" fmla="*/ 1813072 w 6362802"/>
                <a:gd name="connsiteY126" fmla="*/ 3557100 h 4447406"/>
                <a:gd name="connsiteX127" fmla="*/ 1902830 w 6362802"/>
                <a:gd name="connsiteY127" fmla="*/ 3792712 h 4447406"/>
                <a:gd name="connsiteX128" fmla="*/ 1914049 w 6362802"/>
                <a:gd name="connsiteY128" fmla="*/ 4022715 h 4447406"/>
                <a:gd name="connsiteX129" fmla="*/ 1773804 w 6362802"/>
                <a:gd name="connsiteY129" fmla="*/ 4230278 h 4447406"/>
                <a:gd name="connsiteX130" fmla="*/ 1549411 w 6362802"/>
                <a:gd name="connsiteY130" fmla="*/ 4398572 h 4447406"/>
                <a:gd name="connsiteX131" fmla="*/ 1465264 w 6362802"/>
                <a:gd name="connsiteY131" fmla="*/ 4432231 h 4447406"/>
                <a:gd name="connsiteX132" fmla="*/ 1728925 w 6362802"/>
                <a:gd name="connsiteY132" fmla="*/ 4179790 h 4447406"/>
                <a:gd name="connsiteX133" fmla="*/ 1841122 w 6362802"/>
                <a:gd name="connsiteY133" fmla="*/ 3989056 h 4447406"/>
                <a:gd name="connsiteX134" fmla="*/ 1807463 w 6362802"/>
                <a:gd name="connsiteY134" fmla="*/ 3781493 h 4447406"/>
                <a:gd name="connsiteX135" fmla="*/ 1751364 w 6362802"/>
                <a:gd name="connsiteY135" fmla="*/ 3663687 h 4447406"/>
                <a:gd name="connsiteX136" fmla="*/ 1639168 w 6362802"/>
                <a:gd name="connsiteY136" fmla="*/ 3562710 h 4447406"/>
                <a:gd name="connsiteX137" fmla="*/ 1437215 w 6362802"/>
                <a:gd name="connsiteY137" fmla="*/ 3523441 h 4447406"/>
                <a:gd name="connsiteX138" fmla="*/ 1246481 w 6362802"/>
                <a:gd name="connsiteY138" fmla="*/ 3506612 h 4447406"/>
                <a:gd name="connsiteX139" fmla="*/ 898672 w 6362802"/>
                <a:gd name="connsiteY139" fmla="*/ 3478563 h 4447406"/>
                <a:gd name="connsiteX140" fmla="*/ 405009 w 6362802"/>
                <a:gd name="connsiteY140" fmla="*/ 3371976 h 4447406"/>
                <a:gd name="connsiteX141" fmla="*/ 152567 w 6362802"/>
                <a:gd name="connsiteY141" fmla="*/ 3209291 h 4447406"/>
                <a:gd name="connsiteX142" fmla="*/ 17931 w 6362802"/>
                <a:gd name="connsiteY142" fmla="*/ 3012948 h 4447406"/>
                <a:gd name="connsiteX143" fmla="*/ 12322 w 6362802"/>
                <a:gd name="connsiteY143" fmla="*/ 2777336 h 4447406"/>
                <a:gd name="connsiteX144" fmla="*/ 118908 w 6362802"/>
                <a:gd name="connsiteY144" fmla="*/ 2519284 h 4447406"/>
                <a:gd name="connsiteX145" fmla="*/ 247934 w 6362802"/>
                <a:gd name="connsiteY145" fmla="*/ 2356599 h 4447406"/>
                <a:gd name="connsiteX146" fmla="*/ 410618 w 6362802"/>
                <a:gd name="connsiteY146" fmla="*/ 2182695 h 4447406"/>
                <a:gd name="connsiteX147" fmla="*/ 584523 w 6362802"/>
                <a:gd name="connsiteY147" fmla="*/ 2087328 h 4447406"/>
                <a:gd name="connsiteX148" fmla="*/ 707939 w 6362802"/>
                <a:gd name="connsiteY148" fmla="*/ 2003181 h 4447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6362802" h="4447406">
                  <a:moveTo>
                    <a:pt x="707939" y="2003181"/>
                  </a:moveTo>
                  <a:cubicBezTo>
                    <a:pt x="738793" y="1943343"/>
                    <a:pt x="732248" y="1835821"/>
                    <a:pt x="769647" y="1728300"/>
                  </a:cubicBezTo>
                  <a:cubicBezTo>
                    <a:pt x="807046" y="1620778"/>
                    <a:pt x="876233" y="1461834"/>
                    <a:pt x="932331" y="1358052"/>
                  </a:cubicBezTo>
                  <a:cubicBezTo>
                    <a:pt x="988429" y="1254270"/>
                    <a:pt x="1030504" y="1180407"/>
                    <a:pt x="1106236" y="1105610"/>
                  </a:cubicBezTo>
                  <a:cubicBezTo>
                    <a:pt x="1181969" y="1030812"/>
                    <a:pt x="1284814" y="956015"/>
                    <a:pt x="1386726" y="909267"/>
                  </a:cubicBezTo>
                  <a:cubicBezTo>
                    <a:pt x="1488638" y="862519"/>
                    <a:pt x="1598965" y="848494"/>
                    <a:pt x="1717706" y="825120"/>
                  </a:cubicBezTo>
                  <a:cubicBezTo>
                    <a:pt x="1836447" y="801746"/>
                    <a:pt x="1966407" y="783981"/>
                    <a:pt x="2099173" y="769021"/>
                  </a:cubicBezTo>
                  <a:cubicBezTo>
                    <a:pt x="2231939" y="754061"/>
                    <a:pt x="2391818" y="740038"/>
                    <a:pt x="2514299" y="735363"/>
                  </a:cubicBezTo>
                  <a:cubicBezTo>
                    <a:pt x="2636780" y="730688"/>
                    <a:pt x="2702228" y="736297"/>
                    <a:pt x="2834059" y="740972"/>
                  </a:cubicBezTo>
                  <a:cubicBezTo>
                    <a:pt x="2965890" y="745647"/>
                    <a:pt x="3183738" y="754062"/>
                    <a:pt x="3305284" y="763412"/>
                  </a:cubicBezTo>
                  <a:cubicBezTo>
                    <a:pt x="3426830" y="772762"/>
                    <a:pt x="3489473" y="789591"/>
                    <a:pt x="3563335" y="797071"/>
                  </a:cubicBezTo>
                  <a:cubicBezTo>
                    <a:pt x="3637198" y="804551"/>
                    <a:pt x="3713865" y="806420"/>
                    <a:pt x="3748459" y="808290"/>
                  </a:cubicBezTo>
                  <a:cubicBezTo>
                    <a:pt x="3783053" y="810160"/>
                    <a:pt x="3766223" y="817640"/>
                    <a:pt x="3770898" y="808290"/>
                  </a:cubicBezTo>
                  <a:cubicBezTo>
                    <a:pt x="3775573" y="798940"/>
                    <a:pt x="3770898" y="784916"/>
                    <a:pt x="3776508" y="752192"/>
                  </a:cubicBezTo>
                  <a:cubicBezTo>
                    <a:pt x="3782118" y="719468"/>
                    <a:pt x="3782118" y="664305"/>
                    <a:pt x="3804557" y="611947"/>
                  </a:cubicBezTo>
                  <a:cubicBezTo>
                    <a:pt x="3826996" y="559589"/>
                    <a:pt x="3873745" y="481986"/>
                    <a:pt x="3911144" y="438042"/>
                  </a:cubicBezTo>
                  <a:cubicBezTo>
                    <a:pt x="3948543" y="394098"/>
                    <a:pt x="3987811" y="367919"/>
                    <a:pt x="4028950" y="348285"/>
                  </a:cubicBezTo>
                  <a:cubicBezTo>
                    <a:pt x="4070089" y="328651"/>
                    <a:pt x="4116837" y="323041"/>
                    <a:pt x="4157976" y="320236"/>
                  </a:cubicBezTo>
                  <a:cubicBezTo>
                    <a:pt x="4199115" y="317431"/>
                    <a:pt x="4232774" y="319301"/>
                    <a:pt x="4275782" y="331456"/>
                  </a:cubicBezTo>
                  <a:cubicBezTo>
                    <a:pt x="4318790" y="343611"/>
                    <a:pt x="4384238" y="369790"/>
                    <a:pt x="4416027" y="393164"/>
                  </a:cubicBezTo>
                  <a:cubicBezTo>
                    <a:pt x="4447816" y="416538"/>
                    <a:pt x="4453426" y="450197"/>
                    <a:pt x="4466515" y="471701"/>
                  </a:cubicBezTo>
                  <a:cubicBezTo>
                    <a:pt x="4479605" y="493205"/>
                    <a:pt x="4488019" y="515645"/>
                    <a:pt x="4494564" y="522190"/>
                  </a:cubicBezTo>
                  <a:cubicBezTo>
                    <a:pt x="4501109" y="528735"/>
                    <a:pt x="4488955" y="520320"/>
                    <a:pt x="4505784" y="510970"/>
                  </a:cubicBezTo>
                  <a:cubicBezTo>
                    <a:pt x="4522613" y="501620"/>
                    <a:pt x="4562817" y="476376"/>
                    <a:pt x="4595541" y="466091"/>
                  </a:cubicBezTo>
                  <a:cubicBezTo>
                    <a:pt x="4628265" y="455806"/>
                    <a:pt x="4669404" y="450197"/>
                    <a:pt x="4702128" y="449262"/>
                  </a:cubicBezTo>
                  <a:cubicBezTo>
                    <a:pt x="4734852" y="448327"/>
                    <a:pt x="4774121" y="457677"/>
                    <a:pt x="4791885" y="460482"/>
                  </a:cubicBezTo>
                  <a:cubicBezTo>
                    <a:pt x="4809649" y="463287"/>
                    <a:pt x="4804974" y="467961"/>
                    <a:pt x="4808714" y="466091"/>
                  </a:cubicBezTo>
                  <a:cubicBezTo>
                    <a:pt x="4812454" y="464221"/>
                    <a:pt x="4818064" y="476376"/>
                    <a:pt x="4814324" y="449262"/>
                  </a:cubicBezTo>
                  <a:cubicBezTo>
                    <a:pt x="4810584" y="422148"/>
                    <a:pt x="4787210" y="351090"/>
                    <a:pt x="4786275" y="303407"/>
                  </a:cubicBezTo>
                  <a:cubicBezTo>
                    <a:pt x="4785340" y="255724"/>
                    <a:pt x="4788145" y="208039"/>
                    <a:pt x="4808714" y="163161"/>
                  </a:cubicBezTo>
                  <a:cubicBezTo>
                    <a:pt x="4829283" y="118283"/>
                    <a:pt x="4863878" y="61250"/>
                    <a:pt x="4909691" y="34136"/>
                  </a:cubicBezTo>
                  <a:cubicBezTo>
                    <a:pt x="4955504" y="7022"/>
                    <a:pt x="5032172" y="-2328"/>
                    <a:pt x="5083595" y="477"/>
                  </a:cubicBezTo>
                  <a:cubicBezTo>
                    <a:pt x="5135018" y="3282"/>
                    <a:pt x="5178027" y="23851"/>
                    <a:pt x="5218231" y="50965"/>
                  </a:cubicBezTo>
                  <a:cubicBezTo>
                    <a:pt x="5258435" y="78079"/>
                    <a:pt x="5301443" y="122022"/>
                    <a:pt x="5324817" y="163161"/>
                  </a:cubicBezTo>
                  <a:cubicBezTo>
                    <a:pt x="5348191" y="204300"/>
                    <a:pt x="5350996" y="260398"/>
                    <a:pt x="5358476" y="297797"/>
                  </a:cubicBezTo>
                  <a:cubicBezTo>
                    <a:pt x="5365956" y="335196"/>
                    <a:pt x="5370631" y="351090"/>
                    <a:pt x="5369696" y="387554"/>
                  </a:cubicBezTo>
                  <a:cubicBezTo>
                    <a:pt x="5368761" y="424018"/>
                    <a:pt x="5361281" y="483856"/>
                    <a:pt x="5352866" y="516580"/>
                  </a:cubicBezTo>
                  <a:cubicBezTo>
                    <a:pt x="5344451" y="549304"/>
                    <a:pt x="5332296" y="556784"/>
                    <a:pt x="5319207" y="583898"/>
                  </a:cubicBezTo>
                  <a:cubicBezTo>
                    <a:pt x="5306118" y="611012"/>
                    <a:pt x="5279004" y="661500"/>
                    <a:pt x="5274329" y="679264"/>
                  </a:cubicBezTo>
                  <a:cubicBezTo>
                    <a:pt x="5269654" y="697028"/>
                    <a:pt x="5260304" y="662435"/>
                    <a:pt x="5291158" y="690484"/>
                  </a:cubicBezTo>
                  <a:cubicBezTo>
                    <a:pt x="5322012" y="718533"/>
                    <a:pt x="5459453" y="847559"/>
                    <a:pt x="5459453" y="847559"/>
                  </a:cubicBezTo>
                  <a:cubicBezTo>
                    <a:pt x="5521161" y="905527"/>
                    <a:pt x="5589413" y="968170"/>
                    <a:pt x="5661406" y="1038293"/>
                  </a:cubicBezTo>
                  <a:cubicBezTo>
                    <a:pt x="5733399" y="1108416"/>
                    <a:pt x="5825026" y="1193498"/>
                    <a:pt x="5891409" y="1268295"/>
                  </a:cubicBezTo>
                  <a:cubicBezTo>
                    <a:pt x="5957792" y="1343092"/>
                    <a:pt x="6000800" y="1404801"/>
                    <a:pt x="6059703" y="1487078"/>
                  </a:cubicBezTo>
                  <a:cubicBezTo>
                    <a:pt x="6118606" y="1569355"/>
                    <a:pt x="6200884" y="1690901"/>
                    <a:pt x="6244827" y="1761959"/>
                  </a:cubicBezTo>
                  <a:cubicBezTo>
                    <a:pt x="6288770" y="1833017"/>
                    <a:pt x="6303730" y="1868546"/>
                    <a:pt x="6323364" y="1913424"/>
                  </a:cubicBezTo>
                  <a:cubicBezTo>
                    <a:pt x="6342998" y="1958302"/>
                    <a:pt x="6361698" y="2004116"/>
                    <a:pt x="6362633" y="2031230"/>
                  </a:cubicBezTo>
                  <a:cubicBezTo>
                    <a:pt x="6363568" y="2058344"/>
                    <a:pt x="6361698" y="2047125"/>
                    <a:pt x="6328974" y="2076109"/>
                  </a:cubicBezTo>
                  <a:cubicBezTo>
                    <a:pt x="6296250" y="2105093"/>
                    <a:pt x="6219583" y="2178955"/>
                    <a:pt x="6166290" y="2205134"/>
                  </a:cubicBezTo>
                  <a:cubicBezTo>
                    <a:pt x="6112997" y="2231313"/>
                    <a:pt x="6065313" y="2226638"/>
                    <a:pt x="6009215" y="2233183"/>
                  </a:cubicBezTo>
                  <a:cubicBezTo>
                    <a:pt x="5953117" y="2239728"/>
                    <a:pt x="5872710" y="2246273"/>
                    <a:pt x="5829701" y="2244403"/>
                  </a:cubicBezTo>
                  <a:cubicBezTo>
                    <a:pt x="5786692" y="2242533"/>
                    <a:pt x="5756773" y="2220094"/>
                    <a:pt x="5751163" y="2221964"/>
                  </a:cubicBezTo>
                  <a:cubicBezTo>
                    <a:pt x="5745553" y="2223834"/>
                    <a:pt x="5815676" y="2240664"/>
                    <a:pt x="5796042" y="2255623"/>
                  </a:cubicBezTo>
                  <a:cubicBezTo>
                    <a:pt x="5776408" y="2270582"/>
                    <a:pt x="5685715" y="2307981"/>
                    <a:pt x="5633357" y="2311721"/>
                  </a:cubicBezTo>
                  <a:cubicBezTo>
                    <a:pt x="5580999" y="2315461"/>
                    <a:pt x="5481892" y="2278062"/>
                    <a:pt x="5481892" y="2278062"/>
                  </a:cubicBezTo>
                  <a:lnTo>
                    <a:pt x="5251890" y="2227574"/>
                  </a:lnTo>
                  <a:cubicBezTo>
                    <a:pt x="5187377" y="2213550"/>
                    <a:pt x="5146238" y="2198590"/>
                    <a:pt x="5094815" y="2193915"/>
                  </a:cubicBezTo>
                  <a:cubicBezTo>
                    <a:pt x="5043392" y="2189240"/>
                    <a:pt x="4991033" y="2196720"/>
                    <a:pt x="4943350" y="2199525"/>
                  </a:cubicBezTo>
                  <a:cubicBezTo>
                    <a:pt x="4895667" y="2202330"/>
                    <a:pt x="4854527" y="2198590"/>
                    <a:pt x="4808714" y="2210744"/>
                  </a:cubicBezTo>
                  <a:cubicBezTo>
                    <a:pt x="4762901" y="2222898"/>
                    <a:pt x="4695583" y="2261232"/>
                    <a:pt x="4668469" y="2272452"/>
                  </a:cubicBezTo>
                  <a:cubicBezTo>
                    <a:pt x="4641355" y="2283672"/>
                    <a:pt x="4633875" y="2257493"/>
                    <a:pt x="4646030" y="2278062"/>
                  </a:cubicBezTo>
                  <a:cubicBezTo>
                    <a:pt x="4658185" y="2298631"/>
                    <a:pt x="4695583" y="2357534"/>
                    <a:pt x="4741396" y="2395868"/>
                  </a:cubicBezTo>
                  <a:cubicBezTo>
                    <a:pt x="4787209" y="2434202"/>
                    <a:pt x="4852657" y="2474405"/>
                    <a:pt x="4920910" y="2508064"/>
                  </a:cubicBezTo>
                  <a:cubicBezTo>
                    <a:pt x="4989163" y="2541723"/>
                    <a:pt x="5086400" y="2578187"/>
                    <a:pt x="5150913" y="2597821"/>
                  </a:cubicBezTo>
                  <a:cubicBezTo>
                    <a:pt x="5215426" y="2617455"/>
                    <a:pt x="5272459" y="2610911"/>
                    <a:pt x="5307988" y="2625871"/>
                  </a:cubicBezTo>
                  <a:cubicBezTo>
                    <a:pt x="5343517" y="2640831"/>
                    <a:pt x="5398680" y="2665140"/>
                    <a:pt x="5364086" y="2687579"/>
                  </a:cubicBezTo>
                  <a:cubicBezTo>
                    <a:pt x="5329492" y="2710018"/>
                    <a:pt x="5186442" y="2748352"/>
                    <a:pt x="5100425" y="2760506"/>
                  </a:cubicBezTo>
                  <a:cubicBezTo>
                    <a:pt x="5014408" y="2772660"/>
                    <a:pt x="4913431" y="2768921"/>
                    <a:pt x="4847983" y="2760506"/>
                  </a:cubicBezTo>
                  <a:cubicBezTo>
                    <a:pt x="4782535" y="2752091"/>
                    <a:pt x="4740461" y="2727782"/>
                    <a:pt x="4707737" y="2710018"/>
                  </a:cubicBezTo>
                  <a:cubicBezTo>
                    <a:pt x="4675013" y="2692254"/>
                    <a:pt x="4693713" y="2678229"/>
                    <a:pt x="4651639" y="2653920"/>
                  </a:cubicBezTo>
                  <a:cubicBezTo>
                    <a:pt x="4609566" y="2629611"/>
                    <a:pt x="4517939" y="2592212"/>
                    <a:pt x="4455296" y="2564163"/>
                  </a:cubicBezTo>
                  <a:cubicBezTo>
                    <a:pt x="4392653" y="2536114"/>
                    <a:pt x="4308506" y="2499650"/>
                    <a:pt x="4275782" y="2485625"/>
                  </a:cubicBezTo>
                  <a:cubicBezTo>
                    <a:pt x="4243058" y="2471600"/>
                    <a:pt x="4291676" y="2475340"/>
                    <a:pt x="4258952" y="2480015"/>
                  </a:cubicBezTo>
                  <a:cubicBezTo>
                    <a:pt x="4226228" y="2484690"/>
                    <a:pt x="4126186" y="2493105"/>
                    <a:pt x="4079438" y="2513674"/>
                  </a:cubicBezTo>
                  <a:cubicBezTo>
                    <a:pt x="4032690" y="2534243"/>
                    <a:pt x="3993421" y="2585667"/>
                    <a:pt x="3978461" y="2603431"/>
                  </a:cubicBezTo>
                  <a:cubicBezTo>
                    <a:pt x="3963502" y="2621196"/>
                    <a:pt x="3970047" y="2586602"/>
                    <a:pt x="3989681" y="2620261"/>
                  </a:cubicBezTo>
                  <a:cubicBezTo>
                    <a:pt x="4009316" y="2653920"/>
                    <a:pt x="4043910" y="2747417"/>
                    <a:pt x="4096268" y="2805385"/>
                  </a:cubicBezTo>
                  <a:cubicBezTo>
                    <a:pt x="4148626" y="2863353"/>
                    <a:pt x="4250538" y="2935345"/>
                    <a:pt x="4303831" y="2968069"/>
                  </a:cubicBezTo>
                  <a:cubicBezTo>
                    <a:pt x="4357124" y="3000793"/>
                    <a:pt x="4361799" y="2987703"/>
                    <a:pt x="4416027" y="3001728"/>
                  </a:cubicBezTo>
                  <a:cubicBezTo>
                    <a:pt x="4470255" y="3015753"/>
                    <a:pt x="4585257" y="3035388"/>
                    <a:pt x="4629200" y="3052217"/>
                  </a:cubicBezTo>
                  <a:cubicBezTo>
                    <a:pt x="4673143" y="3069046"/>
                    <a:pt x="4679688" y="3102705"/>
                    <a:pt x="4679688" y="3102705"/>
                  </a:cubicBezTo>
                  <a:cubicBezTo>
                    <a:pt x="4691843" y="3114859"/>
                    <a:pt x="4735787" y="3109250"/>
                    <a:pt x="4702128" y="3125144"/>
                  </a:cubicBezTo>
                  <a:cubicBezTo>
                    <a:pt x="4668469" y="3141038"/>
                    <a:pt x="4524483" y="3183113"/>
                    <a:pt x="4477735" y="3198072"/>
                  </a:cubicBezTo>
                  <a:cubicBezTo>
                    <a:pt x="4430987" y="3213031"/>
                    <a:pt x="4459036" y="3215836"/>
                    <a:pt x="4421637" y="3214901"/>
                  </a:cubicBezTo>
                  <a:cubicBezTo>
                    <a:pt x="4384238" y="3213966"/>
                    <a:pt x="4293546" y="3195267"/>
                    <a:pt x="4253342" y="3192462"/>
                  </a:cubicBezTo>
                  <a:cubicBezTo>
                    <a:pt x="4213138" y="3189657"/>
                    <a:pt x="4206594" y="3202747"/>
                    <a:pt x="4180415" y="3198072"/>
                  </a:cubicBezTo>
                  <a:cubicBezTo>
                    <a:pt x="4154236" y="3193397"/>
                    <a:pt x="4116837" y="3176568"/>
                    <a:pt x="4096268" y="3164413"/>
                  </a:cubicBezTo>
                  <a:cubicBezTo>
                    <a:pt x="4075699" y="3152258"/>
                    <a:pt x="4108422" y="3154128"/>
                    <a:pt x="4056999" y="3125144"/>
                  </a:cubicBezTo>
                  <a:cubicBezTo>
                    <a:pt x="4005576" y="3096160"/>
                    <a:pt x="3885900" y="3033517"/>
                    <a:pt x="3787728" y="2990509"/>
                  </a:cubicBezTo>
                  <a:cubicBezTo>
                    <a:pt x="3689556" y="2947501"/>
                    <a:pt x="3541831" y="2894207"/>
                    <a:pt x="3467968" y="2867093"/>
                  </a:cubicBezTo>
                  <a:cubicBezTo>
                    <a:pt x="3394105" y="2839979"/>
                    <a:pt x="3405325" y="2826889"/>
                    <a:pt x="3344552" y="2827824"/>
                  </a:cubicBezTo>
                  <a:cubicBezTo>
                    <a:pt x="3283779" y="2828759"/>
                    <a:pt x="3193087" y="2866157"/>
                    <a:pt x="3103330" y="2872702"/>
                  </a:cubicBezTo>
                  <a:cubicBezTo>
                    <a:pt x="3013573" y="2879247"/>
                    <a:pt x="2896702" y="2868028"/>
                    <a:pt x="2806010" y="2867093"/>
                  </a:cubicBezTo>
                  <a:cubicBezTo>
                    <a:pt x="2715318" y="2866158"/>
                    <a:pt x="2655480" y="2875508"/>
                    <a:pt x="2559178" y="2867093"/>
                  </a:cubicBezTo>
                  <a:cubicBezTo>
                    <a:pt x="2462876" y="2858678"/>
                    <a:pt x="2280557" y="2822214"/>
                    <a:pt x="2228199" y="2816604"/>
                  </a:cubicBezTo>
                  <a:cubicBezTo>
                    <a:pt x="2175841" y="2810994"/>
                    <a:pt x="2224459" y="2822214"/>
                    <a:pt x="2245028" y="2833434"/>
                  </a:cubicBezTo>
                  <a:cubicBezTo>
                    <a:pt x="2265597" y="2844654"/>
                    <a:pt x="2318891" y="2861483"/>
                    <a:pt x="2351615" y="2883922"/>
                  </a:cubicBezTo>
                  <a:cubicBezTo>
                    <a:pt x="2384339" y="2906361"/>
                    <a:pt x="2417998" y="2936280"/>
                    <a:pt x="2441372" y="2968069"/>
                  </a:cubicBezTo>
                  <a:cubicBezTo>
                    <a:pt x="2464746" y="2999858"/>
                    <a:pt x="2477836" y="3042867"/>
                    <a:pt x="2491860" y="3074656"/>
                  </a:cubicBezTo>
                  <a:cubicBezTo>
                    <a:pt x="2505885" y="3106445"/>
                    <a:pt x="2534869" y="3141039"/>
                    <a:pt x="2525519" y="3158803"/>
                  </a:cubicBezTo>
                  <a:cubicBezTo>
                    <a:pt x="2516169" y="3176567"/>
                    <a:pt x="2462876" y="3177502"/>
                    <a:pt x="2435762" y="3181242"/>
                  </a:cubicBezTo>
                  <a:cubicBezTo>
                    <a:pt x="2408648" y="3184982"/>
                    <a:pt x="2362834" y="3181242"/>
                    <a:pt x="2362834" y="3181242"/>
                  </a:cubicBezTo>
                  <a:cubicBezTo>
                    <a:pt x="2272142" y="3181242"/>
                    <a:pt x="2058034" y="3187787"/>
                    <a:pt x="1891610" y="3181242"/>
                  </a:cubicBezTo>
                  <a:cubicBezTo>
                    <a:pt x="1725186" y="3174697"/>
                    <a:pt x="1514817" y="3156934"/>
                    <a:pt x="1364287" y="3141974"/>
                  </a:cubicBezTo>
                  <a:cubicBezTo>
                    <a:pt x="1213757" y="3127015"/>
                    <a:pt x="1073512" y="3112989"/>
                    <a:pt x="988430" y="3091485"/>
                  </a:cubicBezTo>
                  <a:cubicBezTo>
                    <a:pt x="903348" y="3069981"/>
                    <a:pt x="883713" y="3036322"/>
                    <a:pt x="853794" y="3012948"/>
                  </a:cubicBezTo>
                  <a:cubicBezTo>
                    <a:pt x="823875" y="2989574"/>
                    <a:pt x="818265" y="2969939"/>
                    <a:pt x="808915" y="2951240"/>
                  </a:cubicBezTo>
                  <a:cubicBezTo>
                    <a:pt x="799565" y="2932541"/>
                    <a:pt x="789281" y="2916646"/>
                    <a:pt x="797696" y="2900752"/>
                  </a:cubicBezTo>
                  <a:cubicBezTo>
                    <a:pt x="806111" y="2884858"/>
                    <a:pt x="815461" y="2879247"/>
                    <a:pt x="859404" y="2855873"/>
                  </a:cubicBezTo>
                  <a:cubicBezTo>
                    <a:pt x="903347" y="2832499"/>
                    <a:pt x="1022088" y="2777336"/>
                    <a:pt x="1061357" y="2760506"/>
                  </a:cubicBezTo>
                  <a:cubicBezTo>
                    <a:pt x="1100626" y="2743677"/>
                    <a:pt x="1107170" y="2767050"/>
                    <a:pt x="1095016" y="2754896"/>
                  </a:cubicBezTo>
                  <a:cubicBezTo>
                    <a:pt x="1082862" y="2742742"/>
                    <a:pt x="1021154" y="2716563"/>
                    <a:pt x="988430" y="2687579"/>
                  </a:cubicBezTo>
                  <a:cubicBezTo>
                    <a:pt x="955706" y="2658595"/>
                    <a:pt x="935136" y="2630546"/>
                    <a:pt x="898672" y="2580992"/>
                  </a:cubicBezTo>
                  <a:cubicBezTo>
                    <a:pt x="862208" y="2531439"/>
                    <a:pt x="794891" y="2434202"/>
                    <a:pt x="769647" y="2390258"/>
                  </a:cubicBezTo>
                  <a:cubicBezTo>
                    <a:pt x="744403" y="2346315"/>
                    <a:pt x="765906" y="2323876"/>
                    <a:pt x="747207" y="2317331"/>
                  </a:cubicBezTo>
                  <a:cubicBezTo>
                    <a:pt x="728508" y="2310786"/>
                    <a:pt x="716353" y="2319201"/>
                    <a:pt x="657450" y="2350990"/>
                  </a:cubicBezTo>
                  <a:cubicBezTo>
                    <a:pt x="598547" y="2382779"/>
                    <a:pt x="462977" y="2451031"/>
                    <a:pt x="393789" y="2508064"/>
                  </a:cubicBezTo>
                  <a:cubicBezTo>
                    <a:pt x="324601" y="2565097"/>
                    <a:pt x="273178" y="2638025"/>
                    <a:pt x="242324" y="2693188"/>
                  </a:cubicBezTo>
                  <a:cubicBezTo>
                    <a:pt x="211470" y="2748351"/>
                    <a:pt x="210535" y="2787621"/>
                    <a:pt x="208665" y="2839044"/>
                  </a:cubicBezTo>
                  <a:cubicBezTo>
                    <a:pt x="206795" y="2890467"/>
                    <a:pt x="206795" y="2953110"/>
                    <a:pt x="231104" y="3001728"/>
                  </a:cubicBezTo>
                  <a:cubicBezTo>
                    <a:pt x="255413" y="3050346"/>
                    <a:pt x="297487" y="3096160"/>
                    <a:pt x="354520" y="3130754"/>
                  </a:cubicBezTo>
                  <a:cubicBezTo>
                    <a:pt x="411553" y="3165348"/>
                    <a:pt x="491961" y="3186852"/>
                    <a:pt x="573303" y="3209291"/>
                  </a:cubicBezTo>
                  <a:cubicBezTo>
                    <a:pt x="654645" y="3231730"/>
                    <a:pt x="739727" y="3247626"/>
                    <a:pt x="842574" y="3265390"/>
                  </a:cubicBezTo>
                  <a:cubicBezTo>
                    <a:pt x="945421" y="3283154"/>
                    <a:pt x="1094081" y="3298114"/>
                    <a:pt x="1190383" y="3315878"/>
                  </a:cubicBezTo>
                  <a:cubicBezTo>
                    <a:pt x="1286685" y="3333642"/>
                    <a:pt x="1340913" y="3349537"/>
                    <a:pt x="1420385" y="3371976"/>
                  </a:cubicBezTo>
                  <a:cubicBezTo>
                    <a:pt x="1499857" y="3394415"/>
                    <a:pt x="1601769" y="3419660"/>
                    <a:pt x="1667217" y="3450514"/>
                  </a:cubicBezTo>
                  <a:cubicBezTo>
                    <a:pt x="1732665" y="3481368"/>
                    <a:pt x="1773803" y="3500067"/>
                    <a:pt x="1813072" y="3557100"/>
                  </a:cubicBezTo>
                  <a:cubicBezTo>
                    <a:pt x="1852341" y="3614133"/>
                    <a:pt x="1886001" y="3715110"/>
                    <a:pt x="1902830" y="3792712"/>
                  </a:cubicBezTo>
                  <a:cubicBezTo>
                    <a:pt x="1919660" y="3870315"/>
                    <a:pt x="1935553" y="3949787"/>
                    <a:pt x="1914049" y="4022715"/>
                  </a:cubicBezTo>
                  <a:cubicBezTo>
                    <a:pt x="1892545" y="4095643"/>
                    <a:pt x="1834577" y="4167635"/>
                    <a:pt x="1773804" y="4230278"/>
                  </a:cubicBezTo>
                  <a:cubicBezTo>
                    <a:pt x="1713031" y="4292921"/>
                    <a:pt x="1600834" y="4364913"/>
                    <a:pt x="1549411" y="4398572"/>
                  </a:cubicBezTo>
                  <a:cubicBezTo>
                    <a:pt x="1497988" y="4432231"/>
                    <a:pt x="1435345" y="4468695"/>
                    <a:pt x="1465264" y="4432231"/>
                  </a:cubicBezTo>
                  <a:cubicBezTo>
                    <a:pt x="1495183" y="4395767"/>
                    <a:pt x="1666282" y="4253652"/>
                    <a:pt x="1728925" y="4179790"/>
                  </a:cubicBezTo>
                  <a:cubicBezTo>
                    <a:pt x="1791568" y="4105928"/>
                    <a:pt x="1828032" y="4055439"/>
                    <a:pt x="1841122" y="3989056"/>
                  </a:cubicBezTo>
                  <a:cubicBezTo>
                    <a:pt x="1854212" y="3922673"/>
                    <a:pt x="1822423" y="3835721"/>
                    <a:pt x="1807463" y="3781493"/>
                  </a:cubicBezTo>
                  <a:cubicBezTo>
                    <a:pt x="1792503" y="3727265"/>
                    <a:pt x="1779413" y="3700151"/>
                    <a:pt x="1751364" y="3663687"/>
                  </a:cubicBezTo>
                  <a:cubicBezTo>
                    <a:pt x="1723315" y="3627223"/>
                    <a:pt x="1691526" y="3586084"/>
                    <a:pt x="1639168" y="3562710"/>
                  </a:cubicBezTo>
                  <a:cubicBezTo>
                    <a:pt x="1586810" y="3539336"/>
                    <a:pt x="1502663" y="3532791"/>
                    <a:pt x="1437215" y="3523441"/>
                  </a:cubicBezTo>
                  <a:cubicBezTo>
                    <a:pt x="1371767" y="3514091"/>
                    <a:pt x="1246481" y="3506612"/>
                    <a:pt x="1246481" y="3506612"/>
                  </a:cubicBezTo>
                  <a:cubicBezTo>
                    <a:pt x="1156724" y="3499132"/>
                    <a:pt x="1038917" y="3501002"/>
                    <a:pt x="898672" y="3478563"/>
                  </a:cubicBezTo>
                  <a:cubicBezTo>
                    <a:pt x="758427" y="3456124"/>
                    <a:pt x="529360" y="3416855"/>
                    <a:pt x="405009" y="3371976"/>
                  </a:cubicBezTo>
                  <a:cubicBezTo>
                    <a:pt x="280658" y="3327097"/>
                    <a:pt x="217080" y="3269129"/>
                    <a:pt x="152567" y="3209291"/>
                  </a:cubicBezTo>
                  <a:cubicBezTo>
                    <a:pt x="88054" y="3149453"/>
                    <a:pt x="41305" y="3084940"/>
                    <a:pt x="17931" y="3012948"/>
                  </a:cubicBezTo>
                  <a:cubicBezTo>
                    <a:pt x="-5443" y="2940956"/>
                    <a:pt x="-4507" y="2859613"/>
                    <a:pt x="12322" y="2777336"/>
                  </a:cubicBezTo>
                  <a:cubicBezTo>
                    <a:pt x="29151" y="2695059"/>
                    <a:pt x="79639" y="2589407"/>
                    <a:pt x="118908" y="2519284"/>
                  </a:cubicBezTo>
                  <a:cubicBezTo>
                    <a:pt x="158177" y="2449161"/>
                    <a:pt x="199316" y="2412697"/>
                    <a:pt x="247934" y="2356599"/>
                  </a:cubicBezTo>
                  <a:cubicBezTo>
                    <a:pt x="296552" y="2300501"/>
                    <a:pt x="354520" y="2227573"/>
                    <a:pt x="410618" y="2182695"/>
                  </a:cubicBezTo>
                  <a:cubicBezTo>
                    <a:pt x="466716" y="2137817"/>
                    <a:pt x="533100" y="2117247"/>
                    <a:pt x="584523" y="2087328"/>
                  </a:cubicBezTo>
                  <a:cubicBezTo>
                    <a:pt x="635946" y="2057409"/>
                    <a:pt x="677085" y="2063019"/>
                    <a:pt x="707939" y="200318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4499992" y="5987790"/>
              <a:ext cx="45719" cy="4684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3" name="Right Arrow 22"/>
          <p:cNvSpPr/>
          <p:nvPr/>
        </p:nvSpPr>
        <p:spPr>
          <a:xfrm>
            <a:off x="3568655" y="6207779"/>
            <a:ext cx="123659" cy="1033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ight Arrow 23"/>
          <p:cNvSpPr/>
          <p:nvPr/>
        </p:nvSpPr>
        <p:spPr>
          <a:xfrm>
            <a:off x="4644008" y="6207779"/>
            <a:ext cx="123659" cy="1033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363946" y="6079306"/>
            <a:ext cx="1399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Study Design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4791766" y="6079306"/>
            <a:ext cx="1508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Measurement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2307258" y="6079306"/>
            <a:ext cx="1040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Reagents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6442748" y="6079306"/>
            <a:ext cx="937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Analysis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3779912" y="6079306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Model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7660273" y="6079306"/>
            <a:ext cx="1230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Publication</a:t>
            </a:r>
            <a:endParaRPr lang="en-GB" dirty="0"/>
          </a:p>
        </p:txBody>
      </p:sp>
      <p:sp>
        <p:nvSpPr>
          <p:cNvPr id="15" name="Right Arrow 14"/>
          <p:cNvSpPr/>
          <p:nvPr/>
        </p:nvSpPr>
        <p:spPr>
          <a:xfrm>
            <a:off x="1998110" y="6207779"/>
            <a:ext cx="123659" cy="1033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ight Arrow 24"/>
          <p:cNvSpPr/>
          <p:nvPr/>
        </p:nvSpPr>
        <p:spPr>
          <a:xfrm>
            <a:off x="6337577" y="6207779"/>
            <a:ext cx="123659" cy="1033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ight Arrow 25"/>
          <p:cNvSpPr/>
          <p:nvPr/>
        </p:nvSpPr>
        <p:spPr>
          <a:xfrm>
            <a:off x="7511744" y="6207779"/>
            <a:ext cx="123659" cy="1033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6300192" y="1196752"/>
            <a:ext cx="2088232" cy="388570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1187624" y="2478906"/>
            <a:ext cx="4220658" cy="232593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2827562" y="3717032"/>
            <a:ext cx="2968574" cy="116373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6121004" y="1628800"/>
            <a:ext cx="107180" cy="293833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5292080" y="1628800"/>
            <a:ext cx="720080" cy="293833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138654" y="1425550"/>
            <a:ext cx="4176464" cy="923330"/>
            <a:chOff x="395536" y="764704"/>
            <a:chExt cx="4176464" cy="923330"/>
          </a:xfrm>
        </p:grpSpPr>
        <p:grpSp>
          <p:nvGrpSpPr>
            <p:cNvPr id="16" name="Group 15"/>
            <p:cNvGrpSpPr/>
            <p:nvPr/>
          </p:nvGrpSpPr>
          <p:grpSpPr>
            <a:xfrm>
              <a:off x="395536" y="764704"/>
              <a:ext cx="4176464" cy="923330"/>
              <a:chOff x="395536" y="764704"/>
              <a:chExt cx="4176464" cy="923330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2987824" y="908720"/>
                <a:ext cx="1556264" cy="14401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395536" y="764704"/>
                <a:ext cx="2591863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CH" dirty="0" smtClean="0"/>
                  <a:t>Validity of animal model</a:t>
                </a:r>
              </a:p>
              <a:p>
                <a:endParaRPr lang="de-CH" dirty="0"/>
              </a:p>
              <a:p>
                <a:r>
                  <a:rPr lang="de-CH" dirty="0" smtClean="0"/>
                  <a:t>Variation in animal model</a:t>
                </a:r>
                <a:endParaRPr lang="en-GB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987399" y="908720"/>
                <a:ext cx="1008537" cy="14401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382583" y="1412776"/>
                <a:ext cx="1189417" cy="15820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2987398" y="1412776"/>
                <a:ext cx="1189417" cy="1582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3491667" y="1054154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 smtClean="0"/>
                <a:t>?</a:t>
              </a:r>
              <a:endParaRPr lang="en-GB" dirty="0"/>
            </a:p>
          </p:txBody>
        </p:sp>
      </p:grpSp>
      <p:cxnSp>
        <p:nvCxnSpPr>
          <p:cNvPr id="33" name="Straight Arrow Connector 32"/>
          <p:cNvCxnSpPr/>
          <p:nvPr/>
        </p:nvCxnSpPr>
        <p:spPr>
          <a:xfrm>
            <a:off x="2627784" y="2348880"/>
            <a:ext cx="1440160" cy="230425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2367741" y="2348880"/>
            <a:ext cx="1444665" cy="230425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278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995" y="2278118"/>
            <a:ext cx="4087174" cy="2663049"/>
          </a:xfrm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467544" y="404664"/>
            <a:ext cx="8208912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</a:rPr>
              <a:t>Biological variation </a:t>
            </a:r>
            <a:r>
              <a:rPr lang="en-GB" sz="2800" b="1" dirty="0" smtClean="0">
                <a:solidFill>
                  <a:schemeClr val="bg1">
                    <a:lumMod val="85000"/>
                  </a:schemeClr>
                </a:solidFill>
              </a:rPr>
              <a:t>is more than random noise</a:t>
            </a:r>
            <a:endParaRPr lang="en-GB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2080" y="1700808"/>
            <a:ext cx="3331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dirty="0"/>
              <a:t>L</a:t>
            </a:r>
            <a:r>
              <a:rPr lang="de-CH" sz="2400" dirty="0" smtClean="0"/>
              <a:t>ab mouse  </a:t>
            </a:r>
            <a:r>
              <a:rPr lang="de-CH" sz="2400" dirty="0" smtClean="0">
                <a:sym typeface="Symbol"/>
              </a:rPr>
              <a:t>  lab mouse</a:t>
            </a:r>
            <a:endParaRPr lang="en-GB" sz="2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630047"/>
            <a:ext cx="8435280" cy="4353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2800" dirty="0" smtClean="0"/>
              <a:t>Phenotype differences:</a:t>
            </a:r>
            <a:endParaRPr lang="de-CH" sz="2800" dirty="0"/>
          </a:p>
          <a:p>
            <a:pPr marL="0" indent="0">
              <a:buNone/>
            </a:pPr>
            <a:endParaRPr lang="de-CH" sz="1000" dirty="0" smtClean="0"/>
          </a:p>
          <a:p>
            <a:pPr marL="0" indent="0">
              <a:buNone/>
            </a:pPr>
            <a:r>
              <a:rPr lang="de-CH" sz="2400" dirty="0" smtClean="0"/>
              <a:t>Genes</a:t>
            </a:r>
          </a:p>
          <a:p>
            <a:pPr marL="457200" lvl="1" indent="0">
              <a:buNone/>
            </a:pPr>
            <a:r>
              <a:rPr lang="de-CH" sz="2200" dirty="0"/>
              <a:t>Strains </a:t>
            </a:r>
            <a:r>
              <a:rPr lang="de-CH" sz="2200" dirty="0">
                <a:solidFill>
                  <a:schemeClr val="accent1">
                    <a:lumMod val="75000"/>
                  </a:schemeClr>
                </a:solidFill>
              </a:rPr>
              <a:t>(C57BL/6, DBA, ..)</a:t>
            </a:r>
          </a:p>
          <a:p>
            <a:pPr marL="457200" lvl="1" indent="0">
              <a:buNone/>
            </a:pPr>
            <a:r>
              <a:rPr lang="de-CH" sz="2200" dirty="0" smtClean="0"/>
              <a:t>Individual differences</a:t>
            </a:r>
          </a:p>
          <a:p>
            <a:pPr marL="457200" lvl="1" indent="0">
              <a:buNone/>
            </a:pPr>
            <a:r>
              <a:rPr lang="de-CH" sz="2200" dirty="0" smtClean="0"/>
              <a:t>Sex</a:t>
            </a:r>
            <a:endParaRPr lang="de-CH" sz="2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de-CH" sz="1000" dirty="0" smtClean="0"/>
          </a:p>
          <a:p>
            <a:pPr marL="0" indent="0">
              <a:buNone/>
            </a:pPr>
            <a:r>
              <a:rPr lang="de-CH" sz="2400" dirty="0" smtClean="0"/>
              <a:t>Environment</a:t>
            </a:r>
          </a:p>
          <a:p>
            <a:pPr marL="0" indent="0">
              <a:buNone/>
            </a:pPr>
            <a:r>
              <a:rPr lang="de-CH" sz="2400" dirty="0" smtClean="0"/>
              <a:t>G × E Interaction</a:t>
            </a:r>
          </a:p>
          <a:p>
            <a:pPr marL="457200" lvl="1" indent="0">
              <a:buNone/>
            </a:pPr>
            <a:endParaRPr lang="en-GB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49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Genetics of Mouse </a:t>
            </a:r>
            <a:r>
              <a:rPr lang="en-GB" sz="2000" dirty="0" err="1" smtClean="0"/>
              <a:t>Behavior</a:t>
            </a:r>
            <a:r>
              <a:rPr lang="en-GB" sz="2000" dirty="0" smtClean="0"/>
              <a:t>: Interactions </a:t>
            </a:r>
            <a:r>
              <a:rPr lang="en-GB" sz="2000" dirty="0"/>
              <a:t>with </a:t>
            </a:r>
            <a:r>
              <a:rPr lang="en-GB" sz="2000" dirty="0" smtClean="0"/>
              <a:t>Laboratory Environment</a:t>
            </a:r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994501"/>
            <a:ext cx="21130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Crabbe et al. 1999,</a:t>
            </a:r>
            <a:r>
              <a:rPr lang="en-GB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32039" y="2361069"/>
            <a:ext cx="3600401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Standardization:</a:t>
            </a:r>
          </a:p>
          <a:p>
            <a:r>
              <a:rPr lang="de-CH" dirty="0" smtClean="0"/>
              <a:t>«</a:t>
            </a:r>
            <a:r>
              <a:rPr lang="en-GB" i="1" dirty="0">
                <a:solidFill>
                  <a:srgbClr val="C00000"/>
                </a:solidFill>
              </a:rPr>
              <a:t>We went to </a:t>
            </a:r>
            <a:r>
              <a:rPr lang="en-GB" i="1" dirty="0" smtClean="0">
                <a:solidFill>
                  <a:srgbClr val="C00000"/>
                </a:solidFill>
              </a:rPr>
              <a:t>extraordinary lengths </a:t>
            </a:r>
            <a:r>
              <a:rPr lang="en-GB" i="1" dirty="0">
                <a:solidFill>
                  <a:srgbClr val="C00000"/>
                </a:solidFill>
              </a:rPr>
              <a:t>to equate test apparatus, testing </a:t>
            </a:r>
            <a:r>
              <a:rPr lang="en-GB" i="1" dirty="0" smtClean="0">
                <a:solidFill>
                  <a:srgbClr val="C00000"/>
                </a:solidFill>
              </a:rPr>
              <a:t>protocols, and </a:t>
            </a:r>
            <a:r>
              <a:rPr lang="en-GB" i="1" dirty="0">
                <a:solidFill>
                  <a:srgbClr val="C00000"/>
                </a:solidFill>
              </a:rPr>
              <a:t>all possible features of </a:t>
            </a:r>
            <a:r>
              <a:rPr lang="en-GB" i="1" dirty="0" smtClean="0">
                <a:solidFill>
                  <a:srgbClr val="C00000"/>
                </a:solidFill>
              </a:rPr>
              <a:t>animal husbandry</a:t>
            </a:r>
            <a:r>
              <a:rPr lang="de-CH" dirty="0" smtClean="0"/>
              <a:t>»</a:t>
            </a:r>
          </a:p>
          <a:p>
            <a:endParaRPr lang="de-CH" dirty="0" smtClean="0"/>
          </a:p>
          <a:p>
            <a:pPr algn="just"/>
            <a:r>
              <a:rPr lang="en-GB" sz="1100" b="1" dirty="0"/>
              <a:t>Variables explicitly equated across </a:t>
            </a:r>
            <a:r>
              <a:rPr lang="en-GB" sz="1100" b="1" dirty="0" smtClean="0"/>
              <a:t>laboratories included</a:t>
            </a:r>
            <a:r>
              <a:rPr lang="en-GB" sz="1100" dirty="0" smtClean="0"/>
              <a:t>: apparatus</a:t>
            </a:r>
            <a:r>
              <a:rPr lang="en-GB" sz="1100" dirty="0"/>
              <a:t>, exact testing protocols, </a:t>
            </a:r>
            <a:r>
              <a:rPr lang="en-GB" sz="1100" dirty="0" smtClean="0"/>
              <a:t>age of </a:t>
            </a:r>
            <a:r>
              <a:rPr lang="en-GB" sz="1100" dirty="0"/>
              <a:t>shipped and laboratory-reared mice, method </a:t>
            </a:r>
            <a:r>
              <a:rPr lang="en-GB" sz="1100" dirty="0" smtClean="0"/>
              <a:t>and time </a:t>
            </a:r>
            <a:r>
              <a:rPr lang="en-GB" sz="1100" dirty="0"/>
              <a:t>of marking before testing, </a:t>
            </a:r>
            <a:r>
              <a:rPr lang="en-GB" sz="1100" dirty="0" smtClean="0"/>
              <a:t>food, bedding, stainless steel </a:t>
            </a:r>
            <a:r>
              <a:rPr lang="en-GB" sz="1100" dirty="0"/>
              <a:t>cage tops, four to </a:t>
            </a:r>
            <a:r>
              <a:rPr lang="en-GB" sz="1100" dirty="0" smtClean="0"/>
              <a:t>five </a:t>
            </a:r>
            <a:r>
              <a:rPr lang="en-GB" sz="1100" dirty="0"/>
              <a:t>mice per cage, </a:t>
            </a:r>
            <a:r>
              <a:rPr lang="en-GB" sz="1100" dirty="0" smtClean="0"/>
              <a:t>light/dark cycle</a:t>
            </a:r>
            <a:r>
              <a:rPr lang="en-GB" sz="1100" dirty="0"/>
              <a:t>, cage changing frequency and </a:t>
            </a:r>
            <a:r>
              <a:rPr lang="en-GB" sz="1100" dirty="0" smtClean="0"/>
              <a:t>specific days, male </a:t>
            </a:r>
            <a:r>
              <a:rPr lang="en-GB" sz="1100" dirty="0"/>
              <a:t>left in cage after births, culling only of </a:t>
            </a:r>
            <a:r>
              <a:rPr lang="en-GB" sz="1100" dirty="0" smtClean="0"/>
              <a:t>obvious runts</a:t>
            </a:r>
            <a:r>
              <a:rPr lang="en-GB" sz="1100" dirty="0"/>
              <a:t>, postpartum pregnancy allowed, weaned at </a:t>
            </a:r>
            <a:r>
              <a:rPr lang="en-GB" sz="1100" dirty="0" smtClean="0"/>
              <a:t>21 days</a:t>
            </a:r>
            <a:r>
              <a:rPr lang="en-GB" sz="1100" dirty="0"/>
              <a:t>, </a:t>
            </a:r>
            <a:r>
              <a:rPr lang="en-GB" sz="1100" dirty="0" smtClean="0"/>
              <a:t>specific </a:t>
            </a:r>
            <a:r>
              <a:rPr lang="en-GB" sz="1100" dirty="0"/>
              <a:t>days of body weight recording, </a:t>
            </a:r>
            <a:r>
              <a:rPr lang="en-GB" sz="1100" dirty="0" smtClean="0"/>
              <a:t>and gloved </a:t>
            </a:r>
            <a:r>
              <a:rPr lang="en-GB" sz="1100" dirty="0"/>
              <a:t>handling without use of forceps. </a:t>
            </a:r>
            <a:r>
              <a:rPr lang="en-GB" sz="1100" dirty="0" smtClean="0"/>
              <a:t>Unmatched variables </a:t>
            </a:r>
            <a:r>
              <a:rPr lang="en-GB" sz="1100" dirty="0"/>
              <a:t>included local tap water, requirement </a:t>
            </a:r>
            <a:r>
              <a:rPr lang="en-GB" sz="1100" dirty="0" smtClean="0"/>
              <a:t>of filters </a:t>
            </a:r>
            <a:r>
              <a:rPr lang="en-GB" sz="1100" dirty="0"/>
              <a:t>over cage tops in Portland only, variation </a:t>
            </a:r>
            <a:r>
              <a:rPr lang="en-GB" sz="1100" dirty="0" smtClean="0"/>
              <a:t>of physical </a:t>
            </a:r>
            <a:r>
              <a:rPr lang="en-GB" sz="1100" dirty="0"/>
              <a:t>arrangement of colonies and testing </a:t>
            </a:r>
            <a:r>
              <a:rPr lang="en-GB" sz="1100" dirty="0" smtClean="0"/>
              <a:t>rooms across </a:t>
            </a:r>
            <a:r>
              <a:rPr lang="en-GB" sz="1100" dirty="0"/>
              <a:t>sites, different air handling and humidity, </a:t>
            </a:r>
            <a:r>
              <a:rPr lang="en-GB" sz="1100" dirty="0" smtClean="0"/>
              <a:t>and different </a:t>
            </a:r>
            <a:r>
              <a:rPr lang="en-GB" sz="1100" dirty="0"/>
              <a:t>sources of batches of cocaine and alcohol.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23" y="2182862"/>
            <a:ext cx="3452599" cy="448062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perspectiveHeroicExtremeRightFacing" fov="5100000">
              <a:rot lat="20818638" lon="20316719" rev="1180674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" name="Group 32"/>
          <p:cNvGrpSpPr/>
          <p:nvPr/>
        </p:nvGrpSpPr>
        <p:grpSpPr>
          <a:xfrm>
            <a:off x="2580624" y="2492896"/>
            <a:ext cx="6373963" cy="4017632"/>
            <a:chOff x="2580624" y="2492896"/>
            <a:chExt cx="6373963" cy="4017632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9891" y="2492896"/>
              <a:ext cx="4444696" cy="1448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2580624" y="2545690"/>
              <a:ext cx="2027952" cy="33315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4528109" y="3906317"/>
              <a:ext cx="4359859" cy="19312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2816352" y="3899002"/>
              <a:ext cx="1777594" cy="26115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4308653" y="3899002"/>
              <a:ext cx="2351579" cy="1353312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Freeform 31"/>
            <p:cNvSpPr/>
            <p:nvPr/>
          </p:nvSpPr>
          <p:spPr>
            <a:xfrm>
              <a:off x="2596896" y="2538374"/>
              <a:ext cx="6298387" cy="3957524"/>
            </a:xfrm>
            <a:custGeom>
              <a:avLst/>
              <a:gdLst>
                <a:gd name="connsiteX0" fmla="*/ 2004365 w 6298387"/>
                <a:gd name="connsiteY0" fmla="*/ 0 h 3957524"/>
                <a:gd name="connsiteX1" fmla="*/ 2004365 w 6298387"/>
                <a:gd name="connsiteY1" fmla="*/ 1360628 h 3957524"/>
                <a:gd name="connsiteX2" fmla="*/ 6298387 w 6298387"/>
                <a:gd name="connsiteY2" fmla="*/ 1367943 h 3957524"/>
                <a:gd name="connsiteX3" fmla="*/ 1931213 w 6298387"/>
                <a:gd name="connsiteY3" fmla="*/ 3291840 h 3957524"/>
                <a:gd name="connsiteX4" fmla="*/ 234086 w 6298387"/>
                <a:gd name="connsiteY4" fmla="*/ 3957524 h 3957524"/>
                <a:gd name="connsiteX5" fmla="*/ 0 w 6298387"/>
                <a:gd name="connsiteY5" fmla="*/ 3321101 h 3957524"/>
                <a:gd name="connsiteX6" fmla="*/ 2004365 w 6298387"/>
                <a:gd name="connsiteY6" fmla="*/ 0 h 3957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98387" h="3957524">
                  <a:moveTo>
                    <a:pt x="2004365" y="0"/>
                  </a:moveTo>
                  <a:lnTo>
                    <a:pt x="2004365" y="1360628"/>
                  </a:lnTo>
                  <a:lnTo>
                    <a:pt x="6298387" y="1367943"/>
                  </a:lnTo>
                  <a:lnTo>
                    <a:pt x="1931213" y="3291840"/>
                  </a:lnTo>
                  <a:lnTo>
                    <a:pt x="234086" y="3957524"/>
                  </a:lnTo>
                  <a:lnTo>
                    <a:pt x="0" y="3321101"/>
                  </a:lnTo>
                  <a:lnTo>
                    <a:pt x="200436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9" name="Subtitle 2"/>
          <p:cNvSpPr txBox="1">
            <a:spLocks/>
          </p:cNvSpPr>
          <p:nvPr/>
        </p:nvSpPr>
        <p:spPr>
          <a:xfrm>
            <a:off x="323528" y="404664"/>
            <a:ext cx="8352928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CH" sz="2800" b="1" dirty="0" smtClean="0">
                <a:solidFill>
                  <a:schemeClr val="accent1">
                    <a:lumMod val="75000"/>
                  </a:schemeClr>
                </a:solidFill>
              </a:rPr>
              <a:t>Lab differences despite standardization</a:t>
            </a:r>
            <a:endParaRPr lang="en-GB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58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Genetics of Mouse </a:t>
            </a:r>
            <a:r>
              <a:rPr lang="en-GB" sz="2000" dirty="0" err="1" smtClean="0"/>
              <a:t>Behavior</a:t>
            </a:r>
            <a:r>
              <a:rPr lang="en-GB" sz="2000" dirty="0" smtClean="0"/>
              <a:t>: Interactions </a:t>
            </a:r>
            <a:r>
              <a:rPr lang="en-GB" sz="2000" dirty="0"/>
              <a:t>with </a:t>
            </a:r>
            <a:r>
              <a:rPr lang="en-GB" sz="2000" dirty="0" smtClean="0"/>
              <a:t>Laboratory Environment</a:t>
            </a:r>
            <a:endParaRPr lang="en-GB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51126"/>
            <a:ext cx="3744416" cy="4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1994501"/>
            <a:ext cx="21130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Crabbe et al. 1999,</a:t>
            </a:r>
            <a:r>
              <a:rPr lang="en-GB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Subtitle 2"/>
          <p:cNvSpPr txBox="1">
            <a:spLocks/>
          </p:cNvSpPr>
          <p:nvPr/>
        </p:nvSpPr>
        <p:spPr>
          <a:xfrm>
            <a:off x="323528" y="404664"/>
            <a:ext cx="8352928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CH" sz="2800" b="1" dirty="0" smtClean="0">
                <a:solidFill>
                  <a:schemeClr val="accent1">
                    <a:lumMod val="75000"/>
                  </a:schemeClr>
                </a:solidFill>
              </a:rPr>
              <a:t>Lab differences despite standardization</a:t>
            </a:r>
            <a:endParaRPr lang="en-GB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08104" y="6129010"/>
            <a:ext cx="345638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By Samueljohn.de - Own work, CC BY-SA </a:t>
            </a:r>
            <a:r>
              <a:rPr lang="en-GB" sz="800" dirty="0" smtClean="0"/>
              <a:t>3.0, https</a:t>
            </a:r>
            <a:r>
              <a:rPr lang="en-GB" sz="800" dirty="0"/>
              <a:t>://</a:t>
            </a:r>
            <a:r>
              <a:rPr lang="en-GB" sz="800" dirty="0" smtClean="0"/>
              <a:t>commons.wikimedia.org</a:t>
            </a:r>
            <a:endParaRPr lang="en-GB" sz="8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347" y="2488782"/>
            <a:ext cx="3379139" cy="364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284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Genetics of Mouse </a:t>
            </a:r>
            <a:r>
              <a:rPr lang="en-GB" sz="2000" dirty="0" err="1" smtClean="0"/>
              <a:t>Behavior</a:t>
            </a:r>
            <a:r>
              <a:rPr lang="en-GB" sz="2000" dirty="0" smtClean="0"/>
              <a:t>: Interactions </a:t>
            </a:r>
            <a:r>
              <a:rPr lang="en-GB" sz="2000" dirty="0"/>
              <a:t>with </a:t>
            </a:r>
            <a:r>
              <a:rPr lang="en-GB" sz="2000" dirty="0" smtClean="0"/>
              <a:t>Laboratory Environment</a:t>
            </a:r>
            <a:endParaRPr lang="en-GB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51126"/>
            <a:ext cx="3744416" cy="4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300798" y="2555612"/>
            <a:ext cx="647466" cy="25295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467544" y="1994501"/>
            <a:ext cx="21130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Crabbe et al. 1999,</a:t>
            </a:r>
            <a:r>
              <a:rPr lang="en-GB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99592" y="2514673"/>
            <a:ext cx="4032448" cy="1641828"/>
            <a:chOff x="2915816" y="2555612"/>
            <a:chExt cx="4032448" cy="1641828"/>
          </a:xfrm>
        </p:grpSpPr>
        <p:sp>
          <p:nvSpPr>
            <p:cNvPr id="15" name="Oval 14"/>
            <p:cNvSpPr/>
            <p:nvPr/>
          </p:nvSpPr>
          <p:spPr>
            <a:xfrm>
              <a:off x="2915816" y="2555612"/>
              <a:ext cx="1440160" cy="164182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6" name="Straight Arrow Connector 15"/>
            <p:cNvCxnSpPr>
              <a:stCxn id="15" idx="6"/>
            </p:cNvCxnSpPr>
            <p:nvPr/>
          </p:nvCxnSpPr>
          <p:spPr>
            <a:xfrm>
              <a:off x="4355976" y="3376526"/>
              <a:ext cx="2592288" cy="381445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2" r="62504" b="58246"/>
          <a:stretch/>
        </p:blipFill>
        <p:spPr bwMode="auto">
          <a:xfrm>
            <a:off x="5270564" y="2271500"/>
            <a:ext cx="2304256" cy="3072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22692" y="5301208"/>
            <a:ext cx="477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A/J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7052080" y="5300682"/>
            <a:ext cx="104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C57BL/6J</a:t>
            </a:r>
            <a:endParaRPr lang="en-GB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6948264" y="3201390"/>
            <a:ext cx="0" cy="1391325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899746" y="3201389"/>
            <a:ext cx="67507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422692" y="4592715"/>
            <a:ext cx="62938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8028384" y="2555612"/>
            <a:ext cx="504056" cy="50405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400" b="1" dirty="0" smtClean="0">
                <a:solidFill>
                  <a:schemeClr val="tx1"/>
                </a:solidFill>
              </a:rPr>
              <a:t>1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323528" y="404664"/>
            <a:ext cx="8352928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CH" sz="2800" b="1" dirty="0" smtClean="0">
                <a:solidFill>
                  <a:schemeClr val="accent1">
                    <a:lumMod val="75000"/>
                  </a:schemeClr>
                </a:solidFill>
              </a:rPr>
              <a:t>Lab differences despite standardization</a:t>
            </a:r>
            <a:endParaRPr lang="en-GB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03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1680</TotalTime>
  <Words>850</Words>
  <Application>Microsoft Office PowerPoint</Application>
  <PresentationFormat>On-screen Show (4:3)</PresentationFormat>
  <Paragraphs>239</Paragraphs>
  <Slides>22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Pre-Clinical Research: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VETSUISSE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Völkl, Bernhard (VETSUISSE)</dc:creator>
  <cp:lastModifiedBy>Völkl, Bernhard (VETSUISSE)</cp:lastModifiedBy>
  <cp:revision>167</cp:revision>
  <cp:lastPrinted>2019-02-14T14:04:35Z</cp:lastPrinted>
  <dcterms:created xsi:type="dcterms:W3CDTF">2016-07-07T11:10:00Z</dcterms:created>
  <dcterms:modified xsi:type="dcterms:W3CDTF">2019-09-03T08:48:23Z</dcterms:modified>
</cp:coreProperties>
</file>