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884" r:id="rId2"/>
    <p:sldId id="1038" r:id="rId3"/>
    <p:sldId id="1051" r:id="rId4"/>
    <p:sldId id="1046" r:id="rId5"/>
    <p:sldId id="1008" r:id="rId6"/>
    <p:sldId id="1012" r:id="rId7"/>
    <p:sldId id="999" r:id="rId8"/>
    <p:sldId id="1000" r:id="rId9"/>
    <p:sldId id="1001" r:id="rId10"/>
    <p:sldId id="1045" r:id="rId11"/>
    <p:sldId id="936" r:id="rId12"/>
    <p:sldId id="951" r:id="rId13"/>
    <p:sldId id="800" r:id="rId14"/>
    <p:sldId id="1047" r:id="rId15"/>
    <p:sldId id="1019" r:id="rId16"/>
    <p:sldId id="1032" r:id="rId17"/>
    <p:sldId id="992" r:id="rId18"/>
    <p:sldId id="1035" r:id="rId19"/>
    <p:sldId id="1033" r:id="rId20"/>
    <p:sldId id="1036" r:id="rId21"/>
    <p:sldId id="1037" r:id="rId22"/>
    <p:sldId id="1020" r:id="rId23"/>
    <p:sldId id="1048" r:id="rId24"/>
    <p:sldId id="1027" r:id="rId25"/>
    <p:sldId id="1043" r:id="rId26"/>
    <p:sldId id="1050" r:id="rId27"/>
    <p:sldId id="1022" r:id="rId28"/>
    <p:sldId id="1040" r:id="rId29"/>
    <p:sldId id="1023" r:id="rId30"/>
    <p:sldId id="994" r:id="rId31"/>
    <p:sldId id="1039" r:id="rId32"/>
    <p:sldId id="998" r:id="rId33"/>
    <p:sldId id="1002" r:id="rId34"/>
    <p:sldId id="1003" r:id="rId35"/>
    <p:sldId id="1024" r:id="rId36"/>
    <p:sldId id="1011" r:id="rId37"/>
    <p:sldId id="1025" r:id="rId38"/>
    <p:sldId id="1009" r:id="rId39"/>
    <p:sldId id="1006" r:id="rId40"/>
    <p:sldId id="1026" r:id="rId41"/>
    <p:sldId id="937" r:id="rId42"/>
    <p:sldId id="1013" r:id="rId43"/>
    <p:sldId id="941" r:id="rId44"/>
    <p:sldId id="1018" r:id="rId45"/>
    <p:sldId id="1017" r:id="rId46"/>
    <p:sldId id="1029" r:id="rId47"/>
    <p:sldId id="1044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65C9"/>
    <a:srgbClr val="6273E0"/>
    <a:srgbClr val="819EE0"/>
    <a:srgbClr val="639574"/>
    <a:srgbClr val="403BE0"/>
    <a:srgbClr val="3D5D48"/>
    <a:srgbClr val="796D6D"/>
    <a:srgbClr val="D4201D"/>
    <a:srgbClr val="B66927"/>
    <a:srgbClr val="F9CD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46"/>
    <p:restoredTop sz="81212"/>
  </p:normalViewPr>
  <p:slideViewPr>
    <p:cSldViewPr snapToGrid="0" snapToObjects="1">
      <p:cViewPr varScale="1">
        <p:scale>
          <a:sx n="67" d="100"/>
          <a:sy n="67" d="100"/>
        </p:scale>
        <p:origin x="89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29372-50DC-2D49-9178-3A3DF88B7D9E}" type="datetimeFigureOut">
              <a:rPr lang="en-US" smtClean="0"/>
              <a:t>9/6/19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81713-A05F-8445-87D1-903E302C3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27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I’ll be sharing some thoughts and ideas based on my experience as social/personality, editor, etc.</a:t>
            </a:r>
          </a:p>
          <a:p>
            <a:r>
              <a:rPr lang="en-US" dirty="0"/>
              <a:t>Amateur sociology and philosophy of science, very interested in how to develop these ideas into more rigorous, testable predictions.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81713-A05F-8445-87D1-903E302C3B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80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the question is, do you want to be credible, or incredible?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81713-A05F-8445-87D1-903E302C3B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20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1: transparency</a:t>
            </a:r>
          </a:p>
          <a:p>
            <a:r>
              <a:rPr lang="en-US" dirty="0"/>
              <a:t>Transparent methods = open data, materials, etc.</a:t>
            </a:r>
          </a:p>
          <a:p>
            <a:r>
              <a:rPr lang="en-US" dirty="0"/>
              <a:t>Appeals to authority/fair = if it’s popular it must be true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81713-A05F-8445-87D1-903E302C3B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86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the question is, do you want to be credible, or incredible?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81713-A05F-8445-87D1-903E302C3B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54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Audits could mean reproducing results from same dataset, simulations, etc.; RED TEAM</a:t>
            </a:r>
          </a:p>
          <a:p>
            <a:r>
              <a:rPr lang="en-US" dirty="0"/>
              <a:t>Unforced errors = </a:t>
            </a:r>
            <a:r>
              <a:rPr lang="en-US" dirty="0" err="1"/>
              <a:t>statcheck</a:t>
            </a:r>
            <a:r>
              <a:rPr lang="en-US" dirty="0"/>
              <a:t>, grim, bad p-curve,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81713-A05F-8445-87D1-903E302C3B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90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assume you have a warranted claim – you did everything in a transparent way and with quality control.  There’s still one more way you can go wrong – exaggeration.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81713-A05F-8445-87D1-903E302C3B9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17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PPPR especially for wide dissemination; VORP instead of impact</a:t>
            </a:r>
          </a:p>
          <a:p>
            <a:endParaRPr lang="en-US" dirty="0"/>
          </a:p>
          <a:p>
            <a:r>
              <a:rPr lang="en-US" dirty="0"/>
              <a:t>THESE ARE NOT INDIVIDUAL ACTIONS.  Journals, societies, etc. should invest money, e.g., in auditing, holding journals accountable, better policies (e.g., open review).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81713-A05F-8445-87D1-903E302C3B9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83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you want to be credible, or incredible?</a:t>
            </a:r>
          </a:p>
          <a:p>
            <a:r>
              <a:rPr lang="en-US" dirty="0"/>
              <a:t>Why is there a piece of toast around his neck?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81713-A05F-8445-87D1-903E302C3B9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69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81713-A05F-8445-87D1-903E302C3B9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89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Metrics: some will be really hard, e.g., measuring the amount of hype in a paper.  Or whether causal claims are warranted.</a:t>
            </a:r>
          </a:p>
          <a:p>
            <a:r>
              <a:rPr lang="en-US" dirty="0"/>
              <a:t>Comparing fields: Imagine a world where fields compete not just for attention and money, but for higher rankings on these metrics.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81713-A05F-8445-87D1-903E302C3B9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106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want to create a more credible research culture, we can start right here, today.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81713-A05F-8445-87D1-903E302C3B9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37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81713-A05F-8445-87D1-903E302C3B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62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a journal asked scientists what is the most important method in their field, Georges Sorel said “honesty”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81713-A05F-8445-87D1-903E302C3B9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521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81713-A05F-8445-87D1-903E302C3B9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227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</a:t>
            </a:r>
            <a:r>
              <a:rPr lang="en-US" baseline="0" dirty="0"/>
              <a:t> can’t evaluate the validity of claims outside our own area of expertise.  These are all from the last few weeks.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81713-A05F-8445-87D1-903E302C3B9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505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81713-A05F-8445-87D1-903E302C3B9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093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37% of scientists</a:t>
            </a:r>
            <a:r>
              <a:rPr lang="en-US" baseline="0" dirty="0"/>
              <a:t> surveyed trusted half or less of the research outputs they saw in the last week.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81713-A05F-8445-87D1-903E302C3B9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36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used to own and wear this t-shirt.  I’m embarrassed now.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81713-A05F-8445-87D1-903E302C3B9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492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81713-A05F-8445-87D1-903E302C3B9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290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81713-A05F-8445-87D1-903E302C3B9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403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a self-correcting system look like?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81713-A05F-8445-87D1-903E302C3B9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095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81713-A05F-8445-87D1-903E302C3B9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51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People don’t trust individual scientists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81713-A05F-8445-87D1-903E302C3B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358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Also, we can undermine public trust in (social) science, because the public will see through it, and make appropriate conclusions about the severity in our research culture, or lack thereof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81713-A05F-8445-87D1-903E302C3B9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68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People trust science quite a bit.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81713-A05F-8445-87D1-903E302C3B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39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Feynman called cargo cult 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81713-A05F-8445-87D1-903E302C3B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40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81713-A05F-8445-87D1-903E302C3B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42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81713-A05F-8445-87D1-903E302C3B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84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keep saying this, but…. We don’t seem to be living up to it.  How do we fix that?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81713-A05F-8445-87D1-903E302C3B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35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Severe testing idea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81713-A05F-8445-87D1-903E302C3B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44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9/6/19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9/6/19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8FA3-38AD-400D-A4D2-18E8EF129E5F}" type="datetime1">
              <a:rPr lang="en-US" smtClean="0"/>
              <a:pPr/>
              <a:t>9/6/19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9/6/19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A8BBF0-342D-409A-9C0A-B1B451E92883}" type="datetime1">
              <a:rPr lang="en-US" smtClean="0"/>
              <a:pPr/>
              <a:t>9/6/19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9/6/19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9/6/19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9/6/19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9/6/19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9/6/19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9/6/19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9/6/19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010400" y="4869312"/>
            <a:ext cx="1981200" cy="1828800"/>
          </a:xfrm>
        </p:spPr>
        <p:txBody>
          <a:bodyPr>
            <a:normAutofit/>
          </a:bodyPr>
          <a:lstStyle/>
          <a:p>
            <a:r>
              <a:rPr lang="en-US" dirty="0" err="1"/>
              <a:t>Simine</a:t>
            </a:r>
            <a:r>
              <a:rPr lang="en-US" dirty="0"/>
              <a:t> </a:t>
            </a:r>
            <a:r>
              <a:rPr lang="en-US" dirty="0" err="1"/>
              <a:t>Vazire</a:t>
            </a:r>
            <a:endParaRPr lang="en-US" dirty="0"/>
          </a:p>
          <a:p>
            <a:r>
              <a:rPr lang="en-US" dirty="0"/>
              <a:t>Psychology</a:t>
            </a:r>
          </a:p>
          <a:p>
            <a:r>
              <a:rPr lang="en-US" dirty="0"/>
              <a:t>UC Davis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" y="2395860"/>
            <a:ext cx="6653784" cy="1668140"/>
          </a:xfrm>
        </p:spPr>
        <p:txBody>
          <a:bodyPr/>
          <a:lstStyle/>
          <a:p>
            <a:pPr algn="ctr"/>
            <a:r>
              <a:rPr lang="en-US" sz="3600" dirty="0"/>
              <a:t>Towards a more </a:t>
            </a:r>
            <a:br>
              <a:rPr lang="en-US" sz="3600" dirty="0"/>
            </a:br>
            <a:r>
              <a:rPr lang="en-US" sz="3600" dirty="0"/>
              <a:t>self-correcting science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D9C1D7-202A-6B4F-9671-98D811793EB4}"/>
              </a:ext>
            </a:extLst>
          </p:cNvPr>
          <p:cNvSpPr txBox="1"/>
          <p:nvPr/>
        </p:nvSpPr>
        <p:spPr>
          <a:xfrm>
            <a:off x="3295650" y="6210301"/>
            <a:ext cx="3543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ORCID: 0000-0002-3933-9752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35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27E7EB-2E02-9544-99C5-D9C00DCC5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know when to trust a scientific claim?</a:t>
            </a:r>
          </a:p>
          <a:p>
            <a:pPr lvl="1"/>
            <a:r>
              <a:rPr lang="en-US" dirty="0"/>
              <a:t>Scientific method</a:t>
            </a:r>
          </a:p>
          <a:p>
            <a:pPr lvl="1"/>
            <a:r>
              <a:rPr lang="en-US" dirty="0"/>
              <a:t>Critical evaluation</a:t>
            </a:r>
          </a:p>
          <a:p>
            <a:pPr lvl="1"/>
            <a:r>
              <a:rPr lang="en-US" dirty="0"/>
              <a:t>Authority</a:t>
            </a:r>
          </a:p>
          <a:p>
            <a:pPr lvl="1"/>
            <a:r>
              <a:rPr lang="en-US" dirty="0"/>
              <a:t>Culture</a:t>
            </a:r>
          </a:p>
          <a:p>
            <a:r>
              <a:rPr lang="en-US" dirty="0"/>
              <a:t>When a research culture goes wrong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D0D4CA-3F54-2E48-A95E-0682432E9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4BA073F-630E-CB4B-A69E-5FAA86383653}"/>
              </a:ext>
            </a:extLst>
          </p:cNvPr>
          <p:cNvCxnSpPr>
            <a:cxnSpLocks/>
          </p:cNvCxnSpPr>
          <p:nvPr/>
        </p:nvCxnSpPr>
        <p:spPr>
          <a:xfrm>
            <a:off x="722671" y="2265423"/>
            <a:ext cx="249899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AC8986-F2DA-2E4B-92DD-D6AE8DB786EC}"/>
              </a:ext>
            </a:extLst>
          </p:cNvPr>
          <p:cNvCxnSpPr>
            <a:cxnSpLocks/>
          </p:cNvCxnSpPr>
          <p:nvPr/>
        </p:nvCxnSpPr>
        <p:spPr>
          <a:xfrm>
            <a:off x="722671" y="2619841"/>
            <a:ext cx="249899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518D002-A9F0-D346-8E61-BF40E9EC35AE}"/>
              </a:ext>
            </a:extLst>
          </p:cNvPr>
          <p:cNvCxnSpPr>
            <a:cxnSpLocks/>
          </p:cNvCxnSpPr>
          <p:nvPr/>
        </p:nvCxnSpPr>
        <p:spPr>
          <a:xfrm>
            <a:off x="722671" y="2921096"/>
            <a:ext cx="249899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410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763001" cy="4815079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sz="2800" dirty="0"/>
              <a:t>Across the social science:</a:t>
            </a:r>
          </a:p>
          <a:p>
            <a:r>
              <a:rPr lang="en-US" sz="2600" dirty="0"/>
              <a:t>39/100 in RP:P (Psychology)</a:t>
            </a:r>
          </a:p>
          <a:p>
            <a:r>
              <a:rPr lang="en-US" sz="2600" dirty="0"/>
              <a:t>11/18 in EERP (Economics)</a:t>
            </a:r>
          </a:p>
          <a:p>
            <a:r>
              <a:rPr lang="en-US" sz="2600" dirty="0"/>
              <a:t>10/13 in Many Labs 1 (Psychology)</a:t>
            </a:r>
          </a:p>
          <a:p>
            <a:r>
              <a:rPr lang="en-US" sz="2600" dirty="0"/>
              <a:t>14/28 in Many Labs 2 (Psychology)</a:t>
            </a:r>
          </a:p>
          <a:p>
            <a:r>
              <a:rPr lang="en-US" sz="2600" dirty="0"/>
              <a:t>3/10 in Many Labs 3 (Psychology)</a:t>
            </a:r>
          </a:p>
          <a:p>
            <a:r>
              <a:rPr lang="en-US" sz="2600" dirty="0"/>
              <a:t>13/21 in Science &amp; Nature (Social Sciences)</a:t>
            </a:r>
          </a:p>
          <a:p>
            <a:r>
              <a:rPr lang="en-US" sz="2600" dirty="0"/>
              <a:t>2/9 among RRRs (Psychology)</a:t>
            </a:r>
          </a:p>
          <a:p>
            <a:pPr marL="45720" indent="0">
              <a:buNone/>
            </a:pPr>
            <a:r>
              <a:rPr lang="en-US" sz="3200" dirty="0"/>
              <a:t>= 89/199 </a:t>
            </a:r>
            <a:r>
              <a:rPr lang="en-US" sz="2600" dirty="0"/>
              <a:t>= </a:t>
            </a:r>
            <a:r>
              <a:rPr lang="en-US" sz="3200" dirty="0"/>
              <a:t>45%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en-US" sz="3200" dirty="0"/>
              <a:t> replicability rate</a:t>
            </a:r>
          </a:p>
          <a:p>
            <a:pPr marL="45720" indent="0">
              <a:buNone/>
            </a:pPr>
            <a:r>
              <a:rPr lang="en-US" sz="3200" dirty="0"/>
              <a:t>              </a:t>
            </a:r>
            <a:r>
              <a:rPr lang="en-US" sz="2600" dirty="0"/>
              <a:t>= </a:t>
            </a:r>
            <a:r>
              <a:rPr lang="en-US" sz="3200" dirty="0"/>
              <a:t>55%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en-US" sz="3200" dirty="0"/>
              <a:t> false discovery rate</a:t>
            </a:r>
          </a:p>
          <a:p>
            <a:pPr marL="45720" indent="0">
              <a:buNone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* with large uncertainties!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A2E175F-C856-E745-A5D7-9818E08A7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355847"/>
            <a:ext cx="8972550" cy="1054394"/>
          </a:xfrm>
        </p:spPr>
        <p:txBody>
          <a:bodyPr/>
          <a:lstStyle/>
          <a:p>
            <a:r>
              <a:rPr lang="en-US" dirty="0"/>
              <a:t>When a research culture goes wrong</a:t>
            </a:r>
          </a:p>
        </p:txBody>
      </p:sp>
    </p:spTree>
    <p:extLst>
      <p:ext uri="{BB962C8B-B14F-4D97-AF65-F5344CB8AC3E}">
        <p14:creationId xmlns:p14="http://schemas.microsoft.com/office/powerpoint/2010/main" val="325749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355847"/>
            <a:ext cx="8972550" cy="1054394"/>
          </a:xfrm>
        </p:spPr>
        <p:txBody>
          <a:bodyPr/>
          <a:lstStyle/>
          <a:p>
            <a:r>
              <a:rPr lang="en-US" dirty="0"/>
              <a:t>When a research culture goes wrong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602" y="1764791"/>
            <a:ext cx="4938056" cy="486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31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2151513"/>
            <a:ext cx="7707788" cy="340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31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27E7EB-2E02-9544-99C5-D9C00DCC5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know when to trust a scientific claim?</a:t>
            </a:r>
          </a:p>
          <a:p>
            <a:pPr lvl="1"/>
            <a:r>
              <a:rPr lang="en-US" dirty="0"/>
              <a:t>Scientific method</a:t>
            </a:r>
          </a:p>
          <a:p>
            <a:pPr lvl="1"/>
            <a:r>
              <a:rPr lang="en-US" dirty="0"/>
              <a:t>Critical evaluation</a:t>
            </a:r>
          </a:p>
          <a:p>
            <a:pPr lvl="1"/>
            <a:r>
              <a:rPr lang="en-US" dirty="0"/>
              <a:t>Authority</a:t>
            </a:r>
          </a:p>
          <a:p>
            <a:pPr lvl="1"/>
            <a:r>
              <a:rPr lang="en-US" dirty="0"/>
              <a:t>Culture</a:t>
            </a:r>
          </a:p>
          <a:p>
            <a:r>
              <a:rPr lang="en-US" dirty="0"/>
              <a:t>When a research culture goes wrong</a:t>
            </a:r>
          </a:p>
          <a:p>
            <a:r>
              <a:rPr lang="en-US" dirty="0"/>
              <a:t>What are the indicators of a credible research culture? 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D0D4CA-3F54-2E48-A95E-0682432E9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D471072-3456-1A4C-B746-4D1A4A6C553F}"/>
              </a:ext>
            </a:extLst>
          </p:cNvPr>
          <p:cNvCxnSpPr>
            <a:cxnSpLocks/>
          </p:cNvCxnSpPr>
          <p:nvPr/>
        </p:nvCxnSpPr>
        <p:spPr>
          <a:xfrm>
            <a:off x="722671" y="2265423"/>
            <a:ext cx="249899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E6FD82-F4A9-0B44-99C3-52B5138B6B7A}"/>
              </a:ext>
            </a:extLst>
          </p:cNvPr>
          <p:cNvCxnSpPr>
            <a:cxnSpLocks/>
          </p:cNvCxnSpPr>
          <p:nvPr/>
        </p:nvCxnSpPr>
        <p:spPr>
          <a:xfrm>
            <a:off x="722671" y="2619841"/>
            <a:ext cx="249899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817731B-AD40-8F45-89A6-12E92822E47E}"/>
              </a:ext>
            </a:extLst>
          </p:cNvPr>
          <p:cNvCxnSpPr>
            <a:cxnSpLocks/>
          </p:cNvCxnSpPr>
          <p:nvPr/>
        </p:nvCxnSpPr>
        <p:spPr>
          <a:xfrm>
            <a:off x="722671" y="2921096"/>
            <a:ext cx="249899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79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3CAD0A-3299-2542-AD10-5CFB2D963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indicators of a credible research culture?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B4670D4C-22F3-A24D-9CBA-3F73F8AFE917}"/>
              </a:ext>
            </a:extLst>
          </p:cNvPr>
          <p:cNvSpPr txBox="1">
            <a:spLocks/>
          </p:cNvSpPr>
          <p:nvPr/>
        </p:nvSpPr>
        <p:spPr>
          <a:xfrm>
            <a:off x="3416565" y="3429000"/>
            <a:ext cx="3249562" cy="1757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Wingdings 2" pitchFamily="18" charset="2"/>
              <a:buNone/>
            </a:pPr>
            <a:endParaRPr lang="en-US" dirty="0"/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Transparency</a:t>
            </a:r>
          </a:p>
          <a:p>
            <a:r>
              <a:rPr lang="en-US" dirty="0">
                <a:solidFill>
                  <a:srgbClr val="5665C9"/>
                </a:solidFill>
              </a:rPr>
              <a:t>Quality control</a:t>
            </a:r>
          </a:p>
          <a:p>
            <a:r>
              <a:rPr lang="en-US" dirty="0"/>
              <a:t>Calibration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209C1D-1367-8B44-BAB6-B852CEBFB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1762529"/>
            <a:ext cx="1714765" cy="11417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BE9EE9-8037-9841-B2F8-7A4EA22B1A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11" y="765382"/>
            <a:ext cx="27686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99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3CAD0A-3299-2542-AD10-5CFB2D963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indicators of a credible research culture?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B4670D4C-22F3-A24D-9CBA-3F73F8AFE917}"/>
              </a:ext>
            </a:extLst>
          </p:cNvPr>
          <p:cNvSpPr txBox="1">
            <a:spLocks/>
          </p:cNvSpPr>
          <p:nvPr/>
        </p:nvSpPr>
        <p:spPr>
          <a:xfrm>
            <a:off x="484238" y="2535555"/>
            <a:ext cx="4409767" cy="420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Wingdings 2" pitchFamily="18" charset="2"/>
              <a:buNone/>
            </a:pPr>
            <a:endParaRPr lang="en-US" dirty="0"/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Transparent methods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Pre-registration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Declaration of COIs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Contributions are credited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209C1D-1367-8B44-BAB6-B852CEBFB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1762529"/>
            <a:ext cx="1714765" cy="11417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BE9EE9-8037-9841-B2F8-7A4EA22B1A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11" y="765382"/>
            <a:ext cx="2768600" cy="2768600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31B853D3-A4AF-8A4E-8DB8-AF8AD208826E}"/>
              </a:ext>
            </a:extLst>
          </p:cNvPr>
          <p:cNvSpPr txBox="1">
            <a:spLocks/>
          </p:cNvSpPr>
          <p:nvPr/>
        </p:nvSpPr>
        <p:spPr>
          <a:xfrm>
            <a:off x="4571630" y="2529947"/>
            <a:ext cx="4409767" cy="420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Wingdings 2" pitchFamily="18" charset="2"/>
              <a:buNone/>
            </a:pPr>
            <a:endParaRPr lang="en-US" dirty="0"/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Papers as advertisements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“Take my word” culture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Appeals to authority/flair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Few people get all the glory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71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914" y="260496"/>
            <a:ext cx="793014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tx2"/>
                </a:solidFill>
              </a:rPr>
              <a:t>Consider the practical consequences for a researcher who eagerly accepts the message of ethical and practical values of sharing and openness, but does not learn about the importance of data quality. </a:t>
            </a:r>
          </a:p>
          <a:p>
            <a:r>
              <a:rPr lang="en-US" sz="3400" dirty="0">
                <a:solidFill>
                  <a:schemeClr val="accent1">
                    <a:lumMod val="50000"/>
                  </a:schemeClr>
                </a:solidFill>
              </a:rPr>
              <a:t>He or she could then just be driving very carefully and very efficiently into a brick wall, conducting transparent experiment after transparent experiment and continuing to produce and publish noise.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914" y="6108251"/>
            <a:ext cx="848257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chemeClr val="tx2"/>
                </a:solidFill>
              </a:rPr>
              <a:t>Gelman</a:t>
            </a:r>
            <a:r>
              <a:rPr lang="en-US" sz="2600" dirty="0">
                <a:solidFill>
                  <a:schemeClr val="tx2"/>
                </a:solidFill>
              </a:rPr>
              <a:t> (2017) Honesty and Transparency Are Not Enough</a:t>
            </a:r>
          </a:p>
        </p:txBody>
      </p:sp>
    </p:spTree>
    <p:extLst>
      <p:ext uri="{BB962C8B-B14F-4D97-AF65-F5344CB8AC3E}">
        <p14:creationId xmlns:p14="http://schemas.microsoft.com/office/powerpoint/2010/main" val="190284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3CAD0A-3299-2542-AD10-5CFB2D963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indicators of a credible research culture?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B4670D4C-22F3-A24D-9CBA-3F73F8AFE917}"/>
              </a:ext>
            </a:extLst>
          </p:cNvPr>
          <p:cNvSpPr txBox="1">
            <a:spLocks/>
          </p:cNvSpPr>
          <p:nvPr/>
        </p:nvSpPr>
        <p:spPr>
          <a:xfrm>
            <a:off x="3416565" y="3429000"/>
            <a:ext cx="3249562" cy="1757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Wingdings 2" pitchFamily="18" charset="2"/>
              <a:buNone/>
            </a:pPr>
            <a:endParaRPr lang="en-US" dirty="0"/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Transparency</a:t>
            </a:r>
          </a:p>
          <a:p>
            <a:r>
              <a:rPr lang="en-US" dirty="0">
                <a:solidFill>
                  <a:srgbClr val="5665C9"/>
                </a:solidFill>
              </a:rPr>
              <a:t>Quality control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209C1D-1367-8B44-BAB6-B852CEBFB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1762529"/>
            <a:ext cx="1714765" cy="11417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BE9EE9-8037-9841-B2F8-7A4EA22B1A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11" y="765382"/>
            <a:ext cx="27686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93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3CAD0A-3299-2542-AD10-5CFB2D963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indicators of a credible research culture?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B4670D4C-22F3-A24D-9CBA-3F73F8AFE917}"/>
              </a:ext>
            </a:extLst>
          </p:cNvPr>
          <p:cNvSpPr txBox="1">
            <a:spLocks/>
          </p:cNvSpPr>
          <p:nvPr/>
        </p:nvSpPr>
        <p:spPr>
          <a:xfrm>
            <a:off x="484238" y="2535555"/>
            <a:ext cx="4409767" cy="420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Wingdings 2" pitchFamily="18" charset="2"/>
              <a:buNone/>
            </a:pPr>
            <a:endParaRPr lang="en-US" dirty="0"/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Transparent methods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Pre-registration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Declaration of COIs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Contributions are credited</a:t>
            </a:r>
          </a:p>
          <a:p>
            <a:r>
              <a:rPr lang="en-US" dirty="0">
                <a:solidFill>
                  <a:srgbClr val="5665C9"/>
                </a:solidFill>
              </a:rPr>
              <a:t>Direct replications/audits</a:t>
            </a:r>
          </a:p>
          <a:p>
            <a:r>
              <a:rPr lang="en-US" dirty="0">
                <a:solidFill>
                  <a:srgbClr val="5665C9"/>
                </a:solidFill>
              </a:rPr>
              <a:t>Null findings reported</a:t>
            </a:r>
          </a:p>
          <a:p>
            <a:r>
              <a:rPr lang="en-US" dirty="0">
                <a:solidFill>
                  <a:srgbClr val="5665C9"/>
                </a:solidFill>
              </a:rPr>
              <a:t>Few unforced errors</a:t>
            </a:r>
          </a:p>
          <a:p>
            <a:r>
              <a:rPr lang="en-US" dirty="0">
                <a:solidFill>
                  <a:srgbClr val="5665C9"/>
                </a:solidFill>
              </a:rPr>
              <a:t>Open review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209C1D-1367-8B44-BAB6-B852CEBFB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1762529"/>
            <a:ext cx="1714765" cy="11417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BE9EE9-8037-9841-B2F8-7A4EA22B1A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11" y="765382"/>
            <a:ext cx="2768600" cy="2768600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31B853D3-A4AF-8A4E-8DB8-AF8AD208826E}"/>
              </a:ext>
            </a:extLst>
          </p:cNvPr>
          <p:cNvSpPr txBox="1">
            <a:spLocks/>
          </p:cNvSpPr>
          <p:nvPr/>
        </p:nvSpPr>
        <p:spPr>
          <a:xfrm>
            <a:off x="4571630" y="2529947"/>
            <a:ext cx="4409767" cy="420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Wingdings 2" pitchFamily="18" charset="2"/>
              <a:buNone/>
            </a:pPr>
            <a:endParaRPr lang="en-US" dirty="0"/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Papers as advertisements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“Take my word” culture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Appeals to authority/flair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Few people get all the glory</a:t>
            </a:r>
          </a:p>
          <a:p>
            <a:r>
              <a:rPr lang="en-US" dirty="0">
                <a:solidFill>
                  <a:srgbClr val="5665C9"/>
                </a:solidFill>
              </a:rPr>
              <a:t>All novelty all the time</a:t>
            </a:r>
          </a:p>
          <a:p>
            <a:r>
              <a:rPr lang="en-US" dirty="0">
                <a:solidFill>
                  <a:srgbClr val="5665C9"/>
                </a:solidFill>
              </a:rPr>
              <a:t>Everything is significant</a:t>
            </a:r>
          </a:p>
          <a:p>
            <a:r>
              <a:rPr lang="en-US" dirty="0">
                <a:solidFill>
                  <a:srgbClr val="5665C9"/>
                </a:solidFill>
              </a:rPr>
              <a:t>Many unforced errors</a:t>
            </a:r>
          </a:p>
          <a:p>
            <a:r>
              <a:rPr lang="en-US" dirty="0">
                <a:solidFill>
                  <a:srgbClr val="5665C9"/>
                </a:solidFill>
              </a:rPr>
              <a:t>Blind faith in peer review</a:t>
            </a:r>
          </a:p>
        </p:txBody>
      </p:sp>
    </p:spTree>
    <p:extLst>
      <p:ext uri="{BB962C8B-B14F-4D97-AF65-F5344CB8AC3E}">
        <p14:creationId xmlns:p14="http://schemas.microsoft.com/office/powerpoint/2010/main" val="120559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010400" y="4869312"/>
            <a:ext cx="1981200" cy="1828800"/>
          </a:xfrm>
        </p:spPr>
        <p:txBody>
          <a:bodyPr/>
          <a:lstStyle/>
          <a:p>
            <a:r>
              <a:rPr lang="en-US" dirty="0" err="1"/>
              <a:t>Simine</a:t>
            </a:r>
            <a:r>
              <a:rPr lang="en-US" dirty="0"/>
              <a:t> </a:t>
            </a:r>
            <a:r>
              <a:rPr lang="en-US" dirty="0" err="1"/>
              <a:t>Vazire</a:t>
            </a:r>
            <a:endParaRPr lang="en-US" dirty="0"/>
          </a:p>
          <a:p>
            <a:r>
              <a:rPr lang="en-US" dirty="0"/>
              <a:t>Psychology</a:t>
            </a:r>
          </a:p>
          <a:p>
            <a:r>
              <a:rPr lang="en-US" dirty="0"/>
              <a:t>UC Davis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0E623C0-9902-EB45-AAB1-39D03A172D2E}"/>
              </a:ext>
            </a:extLst>
          </p:cNvPr>
          <p:cNvSpPr txBox="1">
            <a:spLocks/>
          </p:cNvSpPr>
          <p:nvPr/>
        </p:nvSpPr>
        <p:spPr>
          <a:xfrm>
            <a:off x="163830" y="2400300"/>
            <a:ext cx="6653784" cy="16681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do you want to be credible or incredible?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2DAA5D-7D45-804D-A4DE-F25C6B011751}"/>
              </a:ext>
            </a:extLst>
          </p:cNvPr>
          <p:cNvSpPr txBox="1"/>
          <p:nvPr/>
        </p:nvSpPr>
        <p:spPr>
          <a:xfrm>
            <a:off x="3295650" y="6210301"/>
            <a:ext cx="3543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ORCID: 0000-0002-3933-9752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577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3CAD0A-3299-2542-AD10-5CFB2D963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indicators of a credible research culture?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B4670D4C-22F3-A24D-9CBA-3F73F8AFE917}"/>
              </a:ext>
            </a:extLst>
          </p:cNvPr>
          <p:cNvSpPr txBox="1">
            <a:spLocks/>
          </p:cNvSpPr>
          <p:nvPr/>
        </p:nvSpPr>
        <p:spPr>
          <a:xfrm>
            <a:off x="3416565" y="3429000"/>
            <a:ext cx="3249562" cy="1757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Wingdings 2" pitchFamily="18" charset="2"/>
              <a:buNone/>
            </a:pPr>
            <a:endParaRPr lang="en-US" dirty="0"/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Transparency</a:t>
            </a:r>
          </a:p>
          <a:p>
            <a:r>
              <a:rPr lang="en-US" dirty="0">
                <a:solidFill>
                  <a:srgbClr val="5665C9"/>
                </a:solidFill>
              </a:rPr>
              <a:t>Quality control</a:t>
            </a:r>
          </a:p>
          <a:p>
            <a:r>
              <a:rPr lang="en-US" dirty="0"/>
              <a:t>Calibration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209C1D-1367-8B44-BAB6-B852CEBFB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1762529"/>
            <a:ext cx="1714765" cy="11417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BE9EE9-8037-9841-B2F8-7A4EA22B1A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11" y="765382"/>
            <a:ext cx="27686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90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3CAD0A-3299-2542-AD10-5CFB2D963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indicators of a credible research culture?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B4670D4C-22F3-A24D-9CBA-3F73F8AFE917}"/>
              </a:ext>
            </a:extLst>
          </p:cNvPr>
          <p:cNvSpPr txBox="1">
            <a:spLocks/>
          </p:cNvSpPr>
          <p:nvPr/>
        </p:nvSpPr>
        <p:spPr>
          <a:xfrm>
            <a:off x="484238" y="2535555"/>
            <a:ext cx="4409767" cy="420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Wingdings 2" pitchFamily="18" charset="2"/>
              <a:buNone/>
            </a:pPr>
            <a:endParaRPr lang="en-US" dirty="0"/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Transparent methods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Pre-registration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Declaration of COIs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Contributions are credited</a:t>
            </a:r>
          </a:p>
          <a:p>
            <a:r>
              <a:rPr lang="en-US" dirty="0">
                <a:solidFill>
                  <a:srgbClr val="5665C9"/>
                </a:solidFill>
              </a:rPr>
              <a:t>Direct replications/audits</a:t>
            </a:r>
          </a:p>
          <a:p>
            <a:r>
              <a:rPr lang="en-US" dirty="0">
                <a:solidFill>
                  <a:srgbClr val="5665C9"/>
                </a:solidFill>
              </a:rPr>
              <a:t>Null findings reported</a:t>
            </a:r>
          </a:p>
          <a:p>
            <a:r>
              <a:rPr lang="en-US" dirty="0">
                <a:solidFill>
                  <a:srgbClr val="5665C9"/>
                </a:solidFill>
              </a:rPr>
              <a:t>Few unforced errors</a:t>
            </a:r>
          </a:p>
          <a:p>
            <a:r>
              <a:rPr lang="en-US" dirty="0">
                <a:solidFill>
                  <a:srgbClr val="5665C9"/>
                </a:solidFill>
              </a:rPr>
              <a:t>Open review</a:t>
            </a:r>
          </a:p>
          <a:p>
            <a:r>
              <a:rPr lang="en-US" dirty="0"/>
              <a:t>Post-pub peer review</a:t>
            </a:r>
          </a:p>
          <a:p>
            <a:r>
              <a:rPr lang="en-US" dirty="0"/>
              <a:t>Corrections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209C1D-1367-8B44-BAB6-B852CEBFB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1762529"/>
            <a:ext cx="1714765" cy="11417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BE9EE9-8037-9841-B2F8-7A4EA22B1A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11" y="765382"/>
            <a:ext cx="2768600" cy="2768600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31B853D3-A4AF-8A4E-8DB8-AF8AD208826E}"/>
              </a:ext>
            </a:extLst>
          </p:cNvPr>
          <p:cNvSpPr txBox="1">
            <a:spLocks/>
          </p:cNvSpPr>
          <p:nvPr/>
        </p:nvSpPr>
        <p:spPr>
          <a:xfrm>
            <a:off x="4571630" y="2529947"/>
            <a:ext cx="4409767" cy="420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Wingdings 2" pitchFamily="18" charset="2"/>
              <a:buNone/>
            </a:pPr>
            <a:endParaRPr lang="en-US" dirty="0"/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Papers as advertisements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“Take my word” culture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Appeals to authority/flair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Few people get all the glory</a:t>
            </a:r>
          </a:p>
          <a:p>
            <a:r>
              <a:rPr lang="en-US" dirty="0">
                <a:solidFill>
                  <a:srgbClr val="5665C9"/>
                </a:solidFill>
              </a:rPr>
              <a:t>All novelty all the time</a:t>
            </a:r>
          </a:p>
          <a:p>
            <a:r>
              <a:rPr lang="en-US" dirty="0">
                <a:solidFill>
                  <a:srgbClr val="5665C9"/>
                </a:solidFill>
              </a:rPr>
              <a:t>Everything is significant</a:t>
            </a:r>
          </a:p>
          <a:p>
            <a:r>
              <a:rPr lang="en-US" dirty="0">
                <a:solidFill>
                  <a:srgbClr val="5665C9"/>
                </a:solidFill>
              </a:rPr>
              <a:t>Many unforced errors</a:t>
            </a:r>
          </a:p>
          <a:p>
            <a:r>
              <a:rPr lang="en-US" dirty="0">
                <a:solidFill>
                  <a:srgbClr val="5665C9"/>
                </a:solidFill>
              </a:rPr>
              <a:t>Blind faith in peer review</a:t>
            </a:r>
          </a:p>
          <a:p>
            <a:r>
              <a:rPr lang="en-US" dirty="0"/>
              <a:t>Flashy press releases</a:t>
            </a:r>
          </a:p>
          <a:p>
            <a:r>
              <a:rPr lang="en-US" dirty="0"/>
              <a:t>Emphasis on impact/fame</a:t>
            </a:r>
          </a:p>
        </p:txBody>
      </p:sp>
    </p:spTree>
    <p:extLst>
      <p:ext uri="{BB962C8B-B14F-4D97-AF65-F5344CB8AC3E}">
        <p14:creationId xmlns:p14="http://schemas.microsoft.com/office/powerpoint/2010/main" val="165700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0DCA74-4342-0A4B-B38E-0DFF1DA4B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1" y="1293351"/>
            <a:ext cx="6940858" cy="427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61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27E7EB-2E02-9544-99C5-D9C00DCC5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know when to trust a scientific claim?</a:t>
            </a:r>
          </a:p>
          <a:p>
            <a:pPr lvl="1"/>
            <a:r>
              <a:rPr lang="en-US" dirty="0"/>
              <a:t>Scientific method</a:t>
            </a:r>
          </a:p>
          <a:p>
            <a:pPr lvl="1"/>
            <a:r>
              <a:rPr lang="en-US" dirty="0"/>
              <a:t>Critical evaluation</a:t>
            </a:r>
          </a:p>
          <a:p>
            <a:pPr lvl="1"/>
            <a:r>
              <a:rPr lang="en-US" dirty="0"/>
              <a:t>Authority</a:t>
            </a:r>
          </a:p>
          <a:p>
            <a:pPr lvl="1"/>
            <a:r>
              <a:rPr lang="en-US" dirty="0"/>
              <a:t>Culture</a:t>
            </a:r>
          </a:p>
          <a:p>
            <a:r>
              <a:rPr lang="en-US" dirty="0"/>
              <a:t>When research culture goes wrong</a:t>
            </a:r>
          </a:p>
          <a:p>
            <a:r>
              <a:rPr lang="en-US" dirty="0"/>
              <a:t>What are the indicators of a credible research culture? </a:t>
            </a:r>
          </a:p>
          <a:p>
            <a:r>
              <a:rPr lang="en-US" dirty="0"/>
              <a:t>Challenges for meta-science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D0D4CA-3F54-2E48-A95E-0682432E9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210493-26BF-BA4F-905B-5FBD9659146B}"/>
              </a:ext>
            </a:extLst>
          </p:cNvPr>
          <p:cNvCxnSpPr>
            <a:cxnSpLocks/>
          </p:cNvCxnSpPr>
          <p:nvPr/>
        </p:nvCxnSpPr>
        <p:spPr>
          <a:xfrm>
            <a:off x="722671" y="2265423"/>
            <a:ext cx="249899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835F575-CC02-6444-9980-992C607A0C91}"/>
              </a:ext>
            </a:extLst>
          </p:cNvPr>
          <p:cNvCxnSpPr>
            <a:cxnSpLocks/>
          </p:cNvCxnSpPr>
          <p:nvPr/>
        </p:nvCxnSpPr>
        <p:spPr>
          <a:xfrm>
            <a:off x="722671" y="2619841"/>
            <a:ext cx="249899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7913F2-E5A8-7648-887F-C7D60DC3090D}"/>
              </a:ext>
            </a:extLst>
          </p:cNvPr>
          <p:cNvCxnSpPr>
            <a:cxnSpLocks/>
          </p:cNvCxnSpPr>
          <p:nvPr/>
        </p:nvCxnSpPr>
        <p:spPr>
          <a:xfrm>
            <a:off x="722671" y="2921096"/>
            <a:ext cx="249899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702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DA2474-0C4F-7D4E-BB24-26CF202F6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/>
              <a:t>Provide metrics about research cultures..</a:t>
            </a:r>
          </a:p>
          <a:p>
            <a:r>
              <a:rPr lang="en-US" dirty="0"/>
              <a:t>What should we measure and how?</a:t>
            </a:r>
          </a:p>
          <a:p>
            <a:r>
              <a:rPr lang="en-US" dirty="0"/>
              <a:t>What do we do when metrics get gamed?</a:t>
            </a:r>
          </a:p>
          <a:p>
            <a:r>
              <a:rPr lang="en-US" dirty="0"/>
              <a:t>How do we communicate this information?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… so that we (and outsiders) can answer the question:</a:t>
            </a:r>
          </a:p>
          <a:p>
            <a:r>
              <a:rPr lang="en-US" dirty="0"/>
              <a:t>How do different fields and subfields differ in their cultures?</a:t>
            </a:r>
          </a:p>
          <a:p>
            <a:r>
              <a:rPr lang="en-US" dirty="0"/>
              <a:t>Which fields are more credible?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5407E4-D09D-3F48-AB38-4AF8F939C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for meta-science</a:t>
            </a:r>
          </a:p>
        </p:txBody>
      </p:sp>
    </p:spTree>
    <p:extLst>
      <p:ext uri="{BB962C8B-B14F-4D97-AF65-F5344CB8AC3E}">
        <p14:creationId xmlns:p14="http://schemas.microsoft.com/office/powerpoint/2010/main" val="370610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A7120F-9607-F847-80B5-2992669B6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dirty="0"/>
              <a:t>A sign of a credible field is</a:t>
            </a:r>
          </a:p>
          <a:p>
            <a:pPr marL="45720" indent="0">
              <a:buNone/>
            </a:pPr>
            <a:r>
              <a:rPr lang="en-US" sz="3200" dirty="0"/>
              <a:t>“how far conferences manage to be occasions for genuine communication </a:t>
            </a:r>
            <a:br>
              <a:rPr lang="en-US" sz="3200" dirty="0"/>
            </a:br>
            <a:r>
              <a:rPr lang="en-US" sz="3200" dirty="0"/>
              <a:t>and mutual education rather than </a:t>
            </a:r>
            <a:br>
              <a:rPr lang="en-US" sz="3200" dirty="0"/>
            </a:br>
            <a:r>
              <a:rPr lang="en-US" sz="3200" dirty="0"/>
              <a:t>mere self-promotion and networking”</a:t>
            </a:r>
          </a:p>
          <a:p>
            <a:pPr marL="45720" indent="0">
              <a:buNone/>
            </a:pPr>
            <a:r>
              <a:rPr lang="en-US" sz="3200" dirty="0"/>
              <a:t>			-Susan Haack (2003)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AFFD87-25C4-6247-B2D6-10847C6D9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start now</a:t>
            </a:r>
          </a:p>
        </p:txBody>
      </p:sp>
    </p:spTree>
    <p:extLst>
      <p:ext uri="{BB962C8B-B14F-4D97-AF65-F5344CB8AC3E}">
        <p14:creationId xmlns:p14="http://schemas.microsoft.com/office/powerpoint/2010/main" val="304499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CA866B-1515-F24A-B3EC-A4397B3FA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D5DCBC-D4DC-624D-89DE-E39CED551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2069465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3F8274-91EC-984C-8C65-325E2BF0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719071"/>
            <a:ext cx="8541775" cy="4407408"/>
          </a:xfrm>
        </p:spPr>
        <p:txBody>
          <a:bodyPr/>
          <a:lstStyle/>
          <a:p>
            <a:pPr marL="45720" indent="0">
              <a:buNone/>
            </a:pPr>
            <a:r>
              <a:rPr lang="en-US" dirty="0"/>
              <a:t>A: Because the scientists used “the scientific method” (</a:t>
            </a:r>
            <a:r>
              <a:rPr lang="en-US" dirty="0" err="1"/>
              <a:t>hypothetico</a:t>
            </a:r>
            <a:r>
              <a:rPr lang="en-US" dirty="0"/>
              <a:t>-deductive method)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Three problems (Oreskes, 2014)</a:t>
            </a:r>
          </a:p>
          <a:p>
            <a:pPr lvl="1"/>
            <a:r>
              <a:rPr lang="en-US" dirty="0"/>
              <a:t>False theories can make true predictions</a:t>
            </a:r>
          </a:p>
          <a:p>
            <a:pPr lvl="1"/>
            <a:r>
              <a:rPr lang="en-US" dirty="0"/>
              <a:t>Auxiliary hypotheses are necessary</a:t>
            </a:r>
          </a:p>
          <a:p>
            <a:pPr lvl="1"/>
            <a:r>
              <a:rPr lang="en-US" dirty="0"/>
              <a:t>Many scientific discoveries* didn’t follow from this method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089C3F-65C5-0844-A4F1-09E666781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know when to trust </a:t>
            </a:r>
            <a:br>
              <a:rPr lang="en-US" dirty="0"/>
            </a:br>
            <a:r>
              <a:rPr lang="en-US" dirty="0"/>
              <a:t>a scientific claim?</a:t>
            </a:r>
          </a:p>
        </p:txBody>
      </p:sp>
    </p:spTree>
    <p:extLst>
      <p:ext uri="{BB962C8B-B14F-4D97-AF65-F5344CB8AC3E}">
        <p14:creationId xmlns:p14="http://schemas.microsoft.com/office/powerpoint/2010/main" val="54340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27E7EB-2E02-9544-99C5-D9C00DCC5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know when to trust a scientific claim?</a:t>
            </a:r>
          </a:p>
          <a:p>
            <a:pPr lvl="1"/>
            <a:r>
              <a:rPr lang="en-US" dirty="0"/>
              <a:t>Scientific method</a:t>
            </a:r>
          </a:p>
          <a:p>
            <a:pPr lvl="1"/>
            <a:r>
              <a:rPr lang="en-US" dirty="0"/>
              <a:t>Critical evaluation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D0D4CA-3F54-2E48-A95E-0682432E9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86D663B-9E6C-9940-97A5-8347541F3536}"/>
              </a:ext>
            </a:extLst>
          </p:cNvPr>
          <p:cNvCxnSpPr>
            <a:cxnSpLocks/>
          </p:cNvCxnSpPr>
          <p:nvPr/>
        </p:nvCxnSpPr>
        <p:spPr>
          <a:xfrm>
            <a:off x="722671" y="2265423"/>
            <a:ext cx="249899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33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AC9473-B79E-5448-84F7-521A80C4E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/>
              <a:t>A: Use your reasoning skills!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298D1A-F36A-DC4F-93A5-6CB1ADB4F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know when to trust </a:t>
            </a:r>
            <a:br>
              <a:rPr lang="en-US" dirty="0"/>
            </a:br>
            <a:r>
              <a:rPr lang="en-US" dirty="0"/>
              <a:t>a scientific claim?</a:t>
            </a:r>
          </a:p>
        </p:txBody>
      </p:sp>
    </p:spTree>
    <p:extLst>
      <p:ext uri="{BB962C8B-B14F-4D97-AF65-F5344CB8AC3E}">
        <p14:creationId xmlns:p14="http://schemas.microsoft.com/office/powerpoint/2010/main" val="1982330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16F453-CDAC-6A4E-AD1E-54E6A87C5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National Science Foundation grant</a:t>
            </a:r>
          </a:p>
          <a:p>
            <a:r>
              <a:rPr lang="en-US" dirty="0"/>
              <a:t>Templeton Foundation grant</a:t>
            </a:r>
          </a:p>
          <a:p>
            <a:r>
              <a:rPr lang="en-US" dirty="0"/>
              <a:t>Editorial stipends</a:t>
            </a:r>
          </a:p>
          <a:p>
            <a:r>
              <a:rPr lang="en-US" dirty="0"/>
              <a:t>Honoraria for talks (total of about $2,000/year)</a:t>
            </a:r>
          </a:p>
          <a:p>
            <a:r>
              <a:rPr lang="en-US" dirty="0"/>
              <a:t>Travel to conferences/colleges (including this one)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E738B5-A2A8-A44B-9244-C3D2D7B1B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</p:spTree>
    <p:extLst>
      <p:ext uri="{BB962C8B-B14F-4D97-AF65-F5344CB8AC3E}">
        <p14:creationId xmlns:p14="http://schemas.microsoft.com/office/powerpoint/2010/main" val="1106056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know when to trust</a:t>
            </a:r>
            <a:br>
              <a:rPr lang="en-US" dirty="0"/>
            </a:br>
            <a:r>
              <a:rPr lang="en-US" dirty="0"/>
              <a:t>a scientific claim?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44443EA-EB46-7247-9411-78AAE018B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27" y="1535933"/>
            <a:ext cx="4316360" cy="486146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DEF1CAB-F193-A24B-BDE9-306D8FE37A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709179"/>
            <a:ext cx="8089900" cy="19558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2E935ED-CD2B-7A4A-B4FB-167A624332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10154"/>
            <a:ext cx="8077200" cy="22225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0B6EE5E-2552-234E-B3A8-3261905EDF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4" y="1610154"/>
            <a:ext cx="2819400" cy="2667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9E2E192-84EF-914F-AD24-C5CCC38078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75" y="4254500"/>
            <a:ext cx="2857500" cy="2603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AB8A591-30B7-8C41-8D46-7E6E106C1A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227" y="3793696"/>
            <a:ext cx="2844800" cy="29083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96FE6F-6BA4-8E48-92C0-E859F1C9A5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762" y="1952982"/>
            <a:ext cx="28067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3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27E7EB-2E02-9544-99C5-D9C00DCC5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know when to trust a scientific claim?</a:t>
            </a:r>
          </a:p>
          <a:p>
            <a:pPr lvl="1"/>
            <a:r>
              <a:rPr lang="en-US" dirty="0"/>
              <a:t>Scientific method</a:t>
            </a:r>
          </a:p>
          <a:p>
            <a:pPr lvl="1"/>
            <a:r>
              <a:rPr lang="en-US" dirty="0"/>
              <a:t>Critical evaluation</a:t>
            </a:r>
          </a:p>
          <a:p>
            <a:pPr lvl="1"/>
            <a:r>
              <a:rPr lang="en-US" dirty="0"/>
              <a:t>Authority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D0D4CA-3F54-2E48-A95E-0682432E9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86D663B-9E6C-9940-97A5-8347541F3536}"/>
              </a:ext>
            </a:extLst>
          </p:cNvPr>
          <p:cNvCxnSpPr>
            <a:cxnSpLocks/>
          </p:cNvCxnSpPr>
          <p:nvPr/>
        </p:nvCxnSpPr>
        <p:spPr>
          <a:xfrm>
            <a:off x="722671" y="2265423"/>
            <a:ext cx="249899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411A3E-E009-8C4D-8CE1-39B540432AE7}"/>
              </a:ext>
            </a:extLst>
          </p:cNvPr>
          <p:cNvCxnSpPr>
            <a:cxnSpLocks/>
          </p:cNvCxnSpPr>
          <p:nvPr/>
        </p:nvCxnSpPr>
        <p:spPr>
          <a:xfrm>
            <a:off x="722671" y="2619841"/>
            <a:ext cx="249899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19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sz="3200" dirty="0"/>
              <a:t>“Here’s the paradox of modern science. [</a:t>
            </a:r>
            <a:r>
              <a:rPr lang="mr-IN" sz="3200" dirty="0"/>
              <a:t>…</a:t>
            </a:r>
            <a:r>
              <a:rPr lang="en-US" sz="3200" dirty="0"/>
              <a:t>]  </a:t>
            </a:r>
          </a:p>
          <a:p>
            <a:pPr marL="45720" indent="0">
              <a:buNone/>
            </a:pPr>
            <a:r>
              <a:rPr lang="en-US" sz="3200" dirty="0"/>
              <a:t>Actually science </a:t>
            </a:r>
            <a:r>
              <a:rPr lang="en-US" sz="3200" i="1" dirty="0"/>
              <a:t>is</a:t>
            </a:r>
            <a:r>
              <a:rPr lang="en-US" sz="3200" dirty="0"/>
              <a:t> the appeal to authority. But it’s not the appeal to the authority of the individual [</a:t>
            </a:r>
            <a:r>
              <a:rPr lang="mr-IN" sz="3200" dirty="0"/>
              <a:t>…</a:t>
            </a:r>
            <a:r>
              <a:rPr lang="en-US" sz="3200" dirty="0"/>
              <a:t>] it’s the authority of the collective community.”</a:t>
            </a:r>
          </a:p>
          <a:p>
            <a:pPr marL="45720" indent="0">
              <a:buNone/>
            </a:pPr>
            <a:r>
              <a:rPr lang="en-US" sz="3200" dirty="0"/>
              <a:t>-Naomi </a:t>
            </a:r>
            <a:r>
              <a:rPr lang="en-US" sz="3200" dirty="0" err="1"/>
              <a:t>Oreskes</a:t>
            </a:r>
            <a:r>
              <a:rPr lang="en-US" sz="3200" dirty="0"/>
              <a:t> (2014)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know when to trust</a:t>
            </a:r>
            <a:br>
              <a:rPr lang="en-US" dirty="0"/>
            </a:br>
            <a:r>
              <a:rPr lang="en-US" dirty="0"/>
              <a:t>a scientific claim?</a:t>
            </a:r>
          </a:p>
        </p:txBody>
      </p:sp>
    </p:spTree>
    <p:extLst>
      <p:ext uri="{BB962C8B-B14F-4D97-AF65-F5344CB8AC3E}">
        <p14:creationId xmlns:p14="http://schemas.microsoft.com/office/powerpoint/2010/main" val="42115146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400" dirty="0"/>
              <a:t>A: When the collective community has decided it’s warranted.</a:t>
            </a:r>
          </a:p>
          <a:p>
            <a:pPr marL="45720" indent="0">
              <a:buNone/>
            </a:pPr>
            <a:endParaRPr lang="en-US" sz="2400" dirty="0"/>
          </a:p>
          <a:p>
            <a:pPr marL="45720" indent="0">
              <a:buNone/>
            </a:pPr>
            <a:r>
              <a:rPr lang="en-US" sz="2400" dirty="0"/>
              <a:t>The authority of the collective community means…</a:t>
            </a:r>
          </a:p>
          <a:p>
            <a:r>
              <a:rPr lang="en-US" sz="2400" dirty="0"/>
              <a:t>It’s been peer reviewed?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know when to trust</a:t>
            </a:r>
            <a:br>
              <a:rPr lang="en-US" dirty="0"/>
            </a:br>
            <a:r>
              <a:rPr lang="en-US" dirty="0"/>
              <a:t>a scientific claim?</a:t>
            </a:r>
          </a:p>
        </p:txBody>
      </p:sp>
    </p:spTree>
    <p:extLst>
      <p:ext uri="{BB962C8B-B14F-4D97-AF65-F5344CB8AC3E}">
        <p14:creationId xmlns:p14="http://schemas.microsoft.com/office/powerpoint/2010/main" val="235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" y="291591"/>
            <a:ext cx="7544816" cy="63154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13198" y="6268452"/>
            <a:ext cx="3835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Elsevier “Trust in Research” survey (2019)</a:t>
            </a:r>
          </a:p>
        </p:txBody>
      </p:sp>
    </p:spTree>
    <p:extLst>
      <p:ext uri="{BB962C8B-B14F-4D97-AF65-F5344CB8AC3E}">
        <p14:creationId xmlns:p14="http://schemas.microsoft.com/office/powerpoint/2010/main" val="10090465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400" dirty="0"/>
              <a:t>A: When the collective community has decided it’s warranted.</a:t>
            </a:r>
          </a:p>
          <a:p>
            <a:pPr marL="45720" indent="0">
              <a:buNone/>
            </a:pPr>
            <a:endParaRPr lang="en-US" sz="2400" dirty="0"/>
          </a:p>
          <a:p>
            <a:pPr marL="45720" indent="0">
              <a:buNone/>
            </a:pPr>
            <a:r>
              <a:rPr lang="en-US" sz="2400" dirty="0"/>
              <a:t>The authority of the collective community means…</a:t>
            </a:r>
          </a:p>
          <a:p>
            <a:r>
              <a:rPr lang="en-US" sz="2400" dirty="0"/>
              <a:t>It’s been peer reviewed?</a:t>
            </a:r>
          </a:p>
          <a:p>
            <a:r>
              <a:rPr lang="en-US" sz="2400" dirty="0"/>
              <a:t>There’s consensus among experts?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know when to trust</a:t>
            </a:r>
            <a:br>
              <a:rPr lang="en-US" dirty="0"/>
            </a:br>
            <a:r>
              <a:rPr lang="en-US" dirty="0"/>
              <a:t>a scientific claim?</a:t>
            </a:r>
          </a:p>
        </p:txBody>
      </p:sp>
    </p:spTree>
    <p:extLst>
      <p:ext uri="{BB962C8B-B14F-4D97-AF65-F5344CB8AC3E}">
        <p14:creationId xmlns:p14="http://schemas.microsoft.com/office/powerpoint/2010/main" val="252903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807CC6-05BA-0844-AE8A-0D75B6C56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07" y="392574"/>
            <a:ext cx="7347405" cy="42384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962B22-620A-B24B-8F10-64DEDFA4B328}"/>
              </a:ext>
            </a:extLst>
          </p:cNvPr>
          <p:cNvSpPr txBox="1"/>
          <p:nvPr/>
        </p:nvSpPr>
        <p:spPr>
          <a:xfrm>
            <a:off x="1843547" y="5161934"/>
            <a:ext cx="69759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“I’m tired of seeing so much </a:t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800" dirty="0">
                <a:solidFill>
                  <a:schemeClr val="tx2"/>
                </a:solidFill>
              </a:rPr>
              <a:t>time and money spent on </a:t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800" dirty="0">
                <a:solidFill>
                  <a:schemeClr val="tx2"/>
                </a:solidFill>
              </a:rPr>
              <a:t>replicating ridiculous studies.”</a:t>
            </a:r>
          </a:p>
        </p:txBody>
      </p:sp>
    </p:spTree>
    <p:extLst>
      <p:ext uri="{BB962C8B-B14F-4D97-AF65-F5344CB8AC3E}">
        <p14:creationId xmlns:p14="http://schemas.microsoft.com/office/powerpoint/2010/main" val="91914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400" dirty="0"/>
              <a:t>A: When the collective community has decided it’s warranted.</a:t>
            </a:r>
          </a:p>
          <a:p>
            <a:pPr marL="45720" indent="0">
              <a:buNone/>
            </a:pPr>
            <a:endParaRPr lang="en-US" sz="2400" dirty="0"/>
          </a:p>
          <a:p>
            <a:pPr marL="45720" indent="0">
              <a:buNone/>
            </a:pPr>
            <a:r>
              <a:rPr lang="en-US" sz="2400" dirty="0"/>
              <a:t>The authority of the collective community means…</a:t>
            </a:r>
          </a:p>
          <a:p>
            <a:r>
              <a:rPr lang="en-US" sz="2400" dirty="0"/>
              <a:t>It’s been peer reviewed?</a:t>
            </a:r>
          </a:p>
          <a:p>
            <a:r>
              <a:rPr lang="en-US" sz="2400" dirty="0"/>
              <a:t>There’s consensus among experts?</a:t>
            </a:r>
          </a:p>
          <a:p>
            <a:r>
              <a:rPr lang="en-US" sz="2400" dirty="0"/>
              <a:t>It’s in the textbooks?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know when to trust</a:t>
            </a:r>
            <a:br>
              <a:rPr lang="en-US" dirty="0"/>
            </a:br>
            <a:r>
              <a:rPr lang="en-US" dirty="0"/>
              <a:t>a scientific claim?</a:t>
            </a:r>
          </a:p>
        </p:txBody>
      </p:sp>
    </p:spTree>
    <p:extLst>
      <p:ext uri="{BB962C8B-B14F-4D97-AF65-F5344CB8AC3E}">
        <p14:creationId xmlns:p14="http://schemas.microsoft.com/office/powerpoint/2010/main" val="64138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BD1D69-7F3F-EE49-8230-8D786E05CB4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83" y="273921"/>
            <a:ext cx="8478884" cy="6230117"/>
          </a:xfrm>
        </p:spPr>
      </p:pic>
    </p:spTree>
    <p:extLst>
      <p:ext uri="{BB962C8B-B14F-4D97-AF65-F5344CB8AC3E}">
        <p14:creationId xmlns:p14="http://schemas.microsoft.com/office/powerpoint/2010/main" val="7646742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3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265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27E7EB-2E02-9544-99C5-D9C00DCC5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know when to trust a scientific claim?</a:t>
            </a:r>
          </a:p>
          <a:p>
            <a:pPr lvl="1"/>
            <a:r>
              <a:rPr lang="en-US" dirty="0"/>
              <a:t>Scientific method</a:t>
            </a:r>
          </a:p>
          <a:p>
            <a:pPr lvl="1"/>
            <a:r>
              <a:rPr lang="en-US" dirty="0"/>
              <a:t>Critical evaluation</a:t>
            </a:r>
          </a:p>
          <a:p>
            <a:pPr lvl="1"/>
            <a:r>
              <a:rPr lang="en-US" dirty="0"/>
              <a:t>Authority</a:t>
            </a:r>
          </a:p>
          <a:p>
            <a:pPr lvl="1"/>
            <a:r>
              <a:rPr lang="en-US" dirty="0"/>
              <a:t>Culture</a:t>
            </a:r>
          </a:p>
          <a:p>
            <a:r>
              <a:rPr lang="en-US" dirty="0"/>
              <a:t>When a research culture goes wrong</a:t>
            </a:r>
          </a:p>
          <a:p>
            <a:r>
              <a:rPr lang="en-US" dirty="0"/>
              <a:t>What are the indicators of a credible research culture? </a:t>
            </a:r>
          </a:p>
          <a:p>
            <a:r>
              <a:rPr lang="en-US" dirty="0"/>
              <a:t>Challenges for meta-science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D0D4CA-3F54-2E48-A95E-0682432E9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53F5073-AC0F-094D-A3BE-4F7E0FC366BB}"/>
              </a:ext>
            </a:extLst>
          </p:cNvPr>
          <p:cNvCxnSpPr>
            <a:cxnSpLocks/>
          </p:cNvCxnSpPr>
          <p:nvPr/>
        </p:nvCxnSpPr>
        <p:spPr>
          <a:xfrm>
            <a:off x="722671" y="2265423"/>
            <a:ext cx="249899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2CAF763-DC4E-E746-8295-EA44CDC2DBF5}"/>
              </a:ext>
            </a:extLst>
          </p:cNvPr>
          <p:cNvCxnSpPr>
            <a:cxnSpLocks/>
          </p:cNvCxnSpPr>
          <p:nvPr/>
        </p:nvCxnSpPr>
        <p:spPr>
          <a:xfrm>
            <a:off x="722671" y="2619841"/>
            <a:ext cx="249899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C348910-63FB-5547-B184-F0D774579A63}"/>
              </a:ext>
            </a:extLst>
          </p:cNvPr>
          <p:cNvCxnSpPr>
            <a:cxnSpLocks/>
          </p:cNvCxnSpPr>
          <p:nvPr/>
        </p:nvCxnSpPr>
        <p:spPr>
          <a:xfrm>
            <a:off x="722671" y="2921096"/>
            <a:ext cx="249899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75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27E7EB-2E02-9544-99C5-D9C00DCC5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know when to trust a scientific claim?</a:t>
            </a:r>
          </a:p>
          <a:p>
            <a:pPr lvl="1"/>
            <a:r>
              <a:rPr lang="en-US" dirty="0"/>
              <a:t>Scientific method</a:t>
            </a:r>
          </a:p>
          <a:p>
            <a:pPr lvl="1"/>
            <a:r>
              <a:rPr lang="en-US" dirty="0"/>
              <a:t>Critical evaluation</a:t>
            </a:r>
          </a:p>
          <a:p>
            <a:pPr lvl="1"/>
            <a:r>
              <a:rPr lang="en-US" dirty="0"/>
              <a:t>Authority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D0D4CA-3F54-2E48-A95E-0682432E9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86D663B-9E6C-9940-97A5-8347541F3536}"/>
              </a:ext>
            </a:extLst>
          </p:cNvPr>
          <p:cNvCxnSpPr>
            <a:cxnSpLocks/>
          </p:cNvCxnSpPr>
          <p:nvPr/>
        </p:nvCxnSpPr>
        <p:spPr>
          <a:xfrm>
            <a:off x="722671" y="2265423"/>
            <a:ext cx="249899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411A3E-E009-8C4D-8CE1-39B540432AE7}"/>
              </a:ext>
            </a:extLst>
          </p:cNvPr>
          <p:cNvCxnSpPr>
            <a:cxnSpLocks/>
          </p:cNvCxnSpPr>
          <p:nvPr/>
        </p:nvCxnSpPr>
        <p:spPr>
          <a:xfrm>
            <a:off x="722671" y="2619841"/>
            <a:ext cx="249899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7D549D-39BC-EA43-AE6A-4F4E0A0E041F}"/>
              </a:ext>
            </a:extLst>
          </p:cNvPr>
          <p:cNvCxnSpPr>
            <a:cxnSpLocks/>
          </p:cNvCxnSpPr>
          <p:nvPr/>
        </p:nvCxnSpPr>
        <p:spPr>
          <a:xfrm>
            <a:off x="722671" y="2921096"/>
            <a:ext cx="249899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58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1751013"/>
            <a:ext cx="8166100" cy="4343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7178" y="327271"/>
            <a:ext cx="8590810" cy="1054394"/>
          </a:xfrm>
        </p:spPr>
        <p:txBody>
          <a:bodyPr/>
          <a:lstStyle/>
          <a:p>
            <a:r>
              <a:rPr lang="en-US" dirty="0"/>
              <a:t>How are we doing?</a:t>
            </a:r>
          </a:p>
        </p:txBody>
      </p:sp>
    </p:spTree>
    <p:extLst>
      <p:ext uri="{BB962C8B-B14F-4D97-AF65-F5344CB8AC3E}">
        <p14:creationId xmlns:p14="http://schemas.microsoft.com/office/powerpoint/2010/main" val="2454945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A47F1A-7156-DB41-9F19-703A6A66D09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3458" y="347406"/>
            <a:ext cx="8347587" cy="6304117"/>
          </a:xfrm>
        </p:spPr>
        <p:txBody>
          <a:bodyPr>
            <a:normAutofit fontScale="85000" lnSpcReduction="10000"/>
          </a:bodyPr>
          <a:lstStyle/>
          <a:p>
            <a:pPr marL="45720" indent="0" algn="ctr">
              <a:buNone/>
            </a:pPr>
            <a:r>
              <a:rPr lang="en-US" dirty="0"/>
              <a:t>Universalism vs. hierarchy</a:t>
            </a:r>
          </a:p>
          <a:p>
            <a:pPr marL="45720" indent="0">
              <a:buNone/>
            </a:pPr>
            <a:r>
              <a:rPr lang="en-US" i="1" dirty="0"/>
              <a:t>Scientists evaluate research only on its merit, i.e., according to accepted standards of the field.</a:t>
            </a:r>
          </a:p>
          <a:p>
            <a:pPr marL="45720" indent="0">
              <a:buNone/>
            </a:pP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Scientists assess new knowledge and its applications based on the reputation and past productivity of the individual or research group.</a:t>
            </a:r>
          </a:p>
          <a:p>
            <a:pPr marL="45720" indent="0">
              <a:buNone/>
            </a:pPr>
            <a:endParaRPr lang="en-US" dirty="0"/>
          </a:p>
          <a:p>
            <a:pPr marL="45720" indent="0" algn="ctr">
              <a:buNone/>
            </a:pPr>
            <a:r>
              <a:rPr lang="en-US" dirty="0"/>
              <a:t>Communality vs. secrecy</a:t>
            </a:r>
          </a:p>
          <a:p>
            <a:pPr marL="45720" indent="0">
              <a:buNone/>
            </a:pPr>
            <a:r>
              <a:rPr lang="en-US" i="1" dirty="0"/>
              <a:t>Scientists openly share new findings with colleagues.</a:t>
            </a:r>
          </a:p>
          <a:p>
            <a:pPr marL="45720" indent="0">
              <a:buNone/>
            </a:pP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Scientists protect their newest findings to ensure priority in publishing, patenting, or applications.</a:t>
            </a:r>
          </a:p>
          <a:p>
            <a:pPr marL="45720" indent="0">
              <a:buNone/>
            </a:pPr>
            <a:endParaRPr lang="en-US" dirty="0"/>
          </a:p>
          <a:p>
            <a:pPr marL="45720" indent="0" algn="ctr">
              <a:buNone/>
            </a:pPr>
            <a:r>
              <a:rPr lang="en-US" dirty="0"/>
              <a:t>Disinterestedness vs. self-interestedness</a:t>
            </a:r>
          </a:p>
          <a:p>
            <a:pPr marL="45720" indent="0">
              <a:buNone/>
            </a:pPr>
            <a:r>
              <a:rPr lang="en-US" i="1" dirty="0"/>
              <a:t>Scientists are motivated by the desire for knowledge and discovery, and not by the possibility of personal gain.</a:t>
            </a:r>
          </a:p>
          <a:p>
            <a:pPr marL="45720" indent="0">
              <a:buNone/>
            </a:pP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Scientists compete with others in the same field for funding and recognition of their achievements.</a:t>
            </a:r>
          </a:p>
          <a:p>
            <a:pPr marL="45720" indent="0">
              <a:buNone/>
            </a:pPr>
            <a:endParaRPr lang="en-US" dirty="0"/>
          </a:p>
          <a:p>
            <a:pPr marL="45720" indent="0" algn="ctr">
              <a:buNone/>
            </a:pPr>
            <a:r>
              <a:rPr lang="en-US" dirty="0"/>
              <a:t>Organized skepticism vs. organized dogmatism</a:t>
            </a:r>
          </a:p>
          <a:p>
            <a:pPr marL="45720" indent="0">
              <a:buNone/>
            </a:pPr>
            <a:r>
              <a:rPr lang="en-US" i="1" dirty="0"/>
              <a:t>Scientists consider all new evidence, hypotheses, theories, and innovations, even those that challenge or contradict their own work.</a:t>
            </a:r>
          </a:p>
          <a:p>
            <a:pPr marL="45720" indent="0">
              <a:buNone/>
            </a:pP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Scientists invest their careers in promoting their own most important findings, theories, or innovations.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40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48" y="1767054"/>
            <a:ext cx="7604764" cy="474603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scientists follow </a:t>
            </a:r>
            <a:br>
              <a:rPr lang="en-US" dirty="0"/>
            </a:br>
            <a:r>
              <a:rPr lang="en-US" dirty="0" err="1"/>
              <a:t>merton’s</a:t>
            </a:r>
            <a:r>
              <a:rPr lang="en-US" dirty="0"/>
              <a:t> norms?</a:t>
            </a:r>
          </a:p>
        </p:txBody>
      </p:sp>
    </p:spTree>
    <p:extLst>
      <p:ext uri="{BB962C8B-B14F-4D97-AF65-F5344CB8AC3E}">
        <p14:creationId xmlns:p14="http://schemas.microsoft.com/office/powerpoint/2010/main" val="12024246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9CA4EB-A4E0-2946-B91A-132CEEE0D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your field doing?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079ADCE5-2367-534C-AC8E-BA45A673F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Scientists assess new knowledge and its applications based on the reputation and past productivity of the individual or research group.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Scientists protect their newest findings to ensure priority in publishing, patenting, or applications.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Scientists compete with others in the same field for funding and recognition of their achievements.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Scientists invest their careers in promoting their own most important findings, theories, or innovations.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2143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623060-2CF4-844A-BB15-F3883D663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/>
              <a:t>“If little has been done to rule out flaws in taking data as evidence for a claim, then that claim has not passed a </a:t>
            </a:r>
            <a:r>
              <a:rPr lang="en-US" i="1" dirty="0"/>
              <a:t>severe test</a:t>
            </a:r>
            <a:r>
              <a:rPr lang="en-US" dirty="0"/>
              <a:t>.” – Deborah Mayo (2018)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Just like severe testing is crucial to statistical inference, </a:t>
            </a:r>
            <a:br>
              <a:rPr lang="en-US" dirty="0"/>
            </a:br>
            <a:r>
              <a:rPr lang="en-US" dirty="0"/>
              <a:t>a culture of severe evaluation is crucial to a field’s credibility.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A science is only as credible as its self-correcting mechanisms.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F31DE6-F693-0E46-9EC8-53F9B9135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SeverE</a:t>
            </a:r>
            <a:r>
              <a:rPr lang="en-US" dirty="0"/>
              <a:t> vs. lax fields</a:t>
            </a:r>
          </a:p>
        </p:txBody>
      </p:sp>
    </p:spTree>
    <p:extLst>
      <p:ext uri="{BB962C8B-B14F-4D97-AF65-F5344CB8AC3E}">
        <p14:creationId xmlns:p14="http://schemas.microsoft.com/office/powerpoint/2010/main" val="220754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0E383A-EA53-8449-85A6-4AA0EB301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400" dirty="0"/>
              <a:t>“If we present our resulting improved truth claims </a:t>
            </a:r>
            <a:br>
              <a:rPr lang="en-US" sz="2400" dirty="0"/>
            </a:br>
            <a:r>
              <a:rPr lang="en-US" sz="2400" dirty="0"/>
              <a:t>as though they were definitive achievements comparable to those in the physical sciences, </a:t>
            </a:r>
            <a:br>
              <a:rPr lang="en-US" sz="2400" dirty="0"/>
            </a:br>
            <a:r>
              <a:rPr lang="en-US" sz="2400" dirty="0"/>
              <a:t>and thus deserving to override ordinary wisdom </a:t>
            </a:r>
            <a:br>
              <a:rPr lang="en-US" sz="2400" dirty="0"/>
            </a:br>
            <a:r>
              <a:rPr lang="en-US" sz="2400" dirty="0"/>
              <a:t>when they disagree, we can be socially destructive.  </a:t>
            </a:r>
            <a:br>
              <a:rPr lang="en-US" sz="2400" dirty="0"/>
            </a:br>
            <a:r>
              <a:rPr lang="en-US" sz="2400" dirty="0"/>
              <a:t>We can be engaged in the political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misuse of the authority of science that has not been 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fully earned in our own field</a:t>
            </a:r>
            <a:r>
              <a:rPr lang="en-US" sz="2400" dirty="0"/>
              <a:t>.”</a:t>
            </a:r>
          </a:p>
          <a:p>
            <a:pPr marL="45720" indent="0" algn="ctr">
              <a:buNone/>
            </a:pPr>
            <a:r>
              <a:rPr lang="en-US" sz="2400" dirty="0"/>
              <a:t>-Donald Campbell (1984)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5337B6-319A-3A46-AD2C-5FEEBB343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</a:t>
            </a:r>
          </a:p>
        </p:txBody>
      </p:sp>
    </p:spTree>
    <p:extLst>
      <p:ext uri="{BB962C8B-B14F-4D97-AF65-F5344CB8AC3E}">
        <p14:creationId xmlns:p14="http://schemas.microsoft.com/office/powerpoint/2010/main" val="9359249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E31116-9998-B847-B645-5531E089F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53179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2400" dirty="0"/>
              <a:t>“The success of the natural sciences […] has been truly extraordinary.</a:t>
            </a:r>
          </a:p>
          <a:p>
            <a:pPr marL="45720" indent="0">
              <a:buNone/>
            </a:pPr>
            <a:r>
              <a:rPr lang="en-US" sz="2400" dirty="0"/>
              <a:t>[…]</a:t>
            </a:r>
          </a:p>
          <a:p>
            <a:pPr marL="45720" indent="0">
              <a:buNone/>
            </a:pPr>
            <a:r>
              <a:rPr lang="en-US" sz="2400" dirty="0"/>
              <a:t>But, for all that, there are no grounds for complacency.  As science gets more expensive, so that only governments and large industrial concerns can afford to support it,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as career pressures mount</a:t>
            </a:r>
            <a:r>
              <a:rPr lang="en-US" sz="2400" dirty="0"/>
              <a:t>, as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opportunities multiply for a scientist to get rich </a:t>
            </a:r>
            <a:r>
              <a:rPr lang="en-US" sz="2400" dirty="0"/>
              <a:t>from his discoveries, as the expert-witness business booms, there is no guarantee that the mechanisms which have thus far nourished scientific imagination and sustained respect for evidence will continue to do so.”</a:t>
            </a:r>
          </a:p>
          <a:p>
            <a:pPr marL="45720" indent="0">
              <a:buNone/>
            </a:pPr>
            <a:r>
              <a:rPr lang="en-US" sz="2400" dirty="0"/>
              <a:t>				-Susan Haack (2003)</a:t>
            </a:r>
          </a:p>
          <a:p>
            <a:pPr marL="45720" indent="0">
              <a:buNone/>
            </a:pP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493F0C-7C0B-9141-B69F-B08103895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 time to be a meta-scientist</a:t>
            </a:r>
          </a:p>
        </p:txBody>
      </p:sp>
    </p:spTree>
    <p:extLst>
      <p:ext uri="{BB962C8B-B14F-4D97-AF65-F5344CB8AC3E}">
        <p14:creationId xmlns:p14="http://schemas.microsoft.com/office/powerpoint/2010/main" val="4210702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F5562C-A565-D048-8A5D-2A96580B2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832"/>
            <a:ext cx="9144000" cy="51263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DE71B5-59D2-984D-92E0-97FA3B2A8CC3}"/>
              </a:ext>
            </a:extLst>
          </p:cNvPr>
          <p:cNvSpPr txBox="1"/>
          <p:nvPr/>
        </p:nvSpPr>
        <p:spPr>
          <a:xfrm>
            <a:off x="5981700" y="6229350"/>
            <a:ext cx="301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Pew Research Center (2019)</a:t>
            </a:r>
          </a:p>
        </p:txBody>
      </p:sp>
    </p:spTree>
    <p:extLst>
      <p:ext uri="{BB962C8B-B14F-4D97-AF65-F5344CB8AC3E}">
        <p14:creationId xmlns:p14="http://schemas.microsoft.com/office/powerpoint/2010/main" val="1210948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EED754-2E91-3D4B-AF8B-2F7258B8EB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17" y="1704516"/>
            <a:ext cx="5031165" cy="488115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1F5A0D7-3346-B443-9683-D56DBCF9C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yet…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BDAFC4-0B96-CE42-8F3F-5A0220A7CD8F}"/>
              </a:ext>
            </a:extLst>
          </p:cNvPr>
          <p:cNvSpPr txBox="1"/>
          <p:nvPr/>
        </p:nvSpPr>
        <p:spPr>
          <a:xfrm>
            <a:off x="7315200" y="5939339"/>
            <a:ext cx="1646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Pew Research Center (2019)</a:t>
            </a:r>
          </a:p>
        </p:txBody>
      </p:sp>
    </p:spTree>
    <p:extLst>
      <p:ext uri="{BB962C8B-B14F-4D97-AF65-F5344CB8AC3E}">
        <p14:creationId xmlns:p14="http://schemas.microsoft.com/office/powerpoint/2010/main" val="156738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243383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dirty="0"/>
              <a:t>“Scientists have a kind of </a:t>
            </a:r>
            <a:br>
              <a:rPr lang="en-US" sz="3200" dirty="0"/>
            </a:br>
            <a:r>
              <a:rPr lang="en-US" sz="3200" dirty="0"/>
              <a:t>cultural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collective distrust</a:t>
            </a:r>
            <a:r>
              <a:rPr lang="en-US" sz="3200" dirty="0"/>
              <a:t>, </a:t>
            </a:r>
            <a:br>
              <a:rPr lang="en-US" sz="3200" dirty="0"/>
            </a:br>
            <a:r>
              <a:rPr lang="en-US" sz="3200" dirty="0"/>
              <a:t>this kind “show me” culture.”</a:t>
            </a:r>
          </a:p>
          <a:p>
            <a:pPr marL="45720" indent="0">
              <a:buNone/>
            </a:pPr>
            <a:r>
              <a:rPr lang="en-US" sz="3200" dirty="0"/>
              <a:t>-Naomi Oreskes (2014)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trust science?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F594FE02-E4B9-C345-8C2B-8A33D8C9950C}"/>
              </a:ext>
            </a:extLst>
          </p:cNvPr>
          <p:cNvSpPr txBox="1">
            <a:spLocks/>
          </p:cNvSpPr>
          <p:nvPr/>
        </p:nvSpPr>
        <p:spPr>
          <a:xfrm>
            <a:off x="1657350" y="4152901"/>
            <a:ext cx="7334250" cy="2395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3200" dirty="0"/>
              <a:t>“an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internal social organization </a:t>
            </a:r>
            <a:r>
              <a:rPr lang="en-US" sz="3200" dirty="0"/>
              <a:t>that […] helps keep most scientists, most of the time, reasonably honest.”</a:t>
            </a:r>
          </a:p>
          <a:p>
            <a:pPr marL="45720" indent="0">
              <a:buNone/>
            </a:pPr>
            <a:r>
              <a:rPr lang="en-US" sz="3200" dirty="0"/>
              <a:t>-Susan Haack (2003)</a:t>
            </a:r>
          </a:p>
          <a:p>
            <a:pPr marL="45720" indent="0">
              <a:buFont typeface="Wingdings 2" pitchFamily="18" charset="2"/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201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7683" y="2157221"/>
            <a:ext cx="8407893" cy="3767329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3000" dirty="0"/>
              <a:t>“The resulting dependability of reports […] comes from a 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social process </a:t>
            </a:r>
            <a:r>
              <a:rPr lang="en-US" sz="3000" dirty="0"/>
              <a:t>rather than from dependence upon the honesty and competence of any single experimenter.  […]</a:t>
            </a:r>
          </a:p>
          <a:p>
            <a:pPr marL="45720" indent="0">
              <a:buNone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Organized distrust produces trustworthy reports.</a:t>
            </a:r>
            <a:r>
              <a:rPr lang="en-US" sz="3000" dirty="0"/>
              <a:t>”</a:t>
            </a:r>
          </a:p>
          <a:p>
            <a:pPr marL="45720" indent="0">
              <a:buNone/>
            </a:pPr>
            <a:r>
              <a:rPr lang="en-US" sz="3000" dirty="0"/>
              <a:t>-Donald Campbell (1984)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trust science?</a:t>
            </a:r>
          </a:p>
        </p:txBody>
      </p:sp>
    </p:spTree>
    <p:extLst>
      <p:ext uri="{BB962C8B-B14F-4D97-AF65-F5344CB8AC3E}">
        <p14:creationId xmlns:p14="http://schemas.microsoft.com/office/powerpoint/2010/main" val="2141181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79145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sz="3000" dirty="0"/>
              <a:t>“the existence of 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strong and rigid self-policing, and self-controlling mechanisms </a:t>
            </a:r>
            <a:r>
              <a:rPr lang="en-US" sz="3000" dirty="0"/>
              <a:t>built into scientific communities preventing access by incompetent or dishonest people, allows it to be taken for granted that those who pass through the checks of gatekeepers can be trusted”</a:t>
            </a:r>
          </a:p>
          <a:p>
            <a:pPr marL="45720" indent="0">
              <a:buNone/>
            </a:pPr>
            <a:r>
              <a:rPr lang="en-US" sz="3000" dirty="0"/>
              <a:t>-Piotr </a:t>
            </a:r>
            <a:r>
              <a:rPr lang="en-US" sz="3000" dirty="0" err="1"/>
              <a:t>Sztompka</a:t>
            </a:r>
            <a:r>
              <a:rPr lang="en-US" sz="3000" dirty="0"/>
              <a:t> (2007)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trust science?</a:t>
            </a:r>
          </a:p>
        </p:txBody>
      </p:sp>
    </p:spTree>
    <p:extLst>
      <p:ext uri="{BB962C8B-B14F-4D97-AF65-F5344CB8AC3E}">
        <p14:creationId xmlns:p14="http://schemas.microsoft.com/office/powerpoint/2010/main" val="25543939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105235</TotalTime>
  <Words>1991</Words>
  <Application>Microsoft Macintosh PowerPoint</Application>
  <PresentationFormat>On-screen Show (4:3)</PresentationFormat>
  <Paragraphs>308</Paragraphs>
  <Slides>47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Calibri</vt:lpstr>
      <vt:lpstr>Franklin Gothic Medium</vt:lpstr>
      <vt:lpstr>Mangal</vt:lpstr>
      <vt:lpstr>Wingdings</vt:lpstr>
      <vt:lpstr>Wingdings 2</vt:lpstr>
      <vt:lpstr>Grid</vt:lpstr>
      <vt:lpstr>Towards a more  self-correcting science</vt:lpstr>
      <vt:lpstr>PowerPoint Presentation</vt:lpstr>
      <vt:lpstr>disclosures</vt:lpstr>
      <vt:lpstr>overview</vt:lpstr>
      <vt:lpstr>PowerPoint Presentation</vt:lpstr>
      <vt:lpstr>And yet…</vt:lpstr>
      <vt:lpstr>why trust science?</vt:lpstr>
      <vt:lpstr>Why trust science?</vt:lpstr>
      <vt:lpstr>Why trust science?</vt:lpstr>
      <vt:lpstr>overview</vt:lpstr>
      <vt:lpstr>When a research culture goes wrong</vt:lpstr>
      <vt:lpstr>When a research culture goes wrong</vt:lpstr>
      <vt:lpstr>PowerPoint Presentation</vt:lpstr>
      <vt:lpstr>overview</vt:lpstr>
      <vt:lpstr>What are the indicators of a credible research culture?</vt:lpstr>
      <vt:lpstr>What are the indicators of a credible research culture?</vt:lpstr>
      <vt:lpstr>PowerPoint Presentation</vt:lpstr>
      <vt:lpstr>What are the indicators of a credible research culture?</vt:lpstr>
      <vt:lpstr>What are the indicators of a credible research culture?</vt:lpstr>
      <vt:lpstr>What are the indicators of a credible research culture?</vt:lpstr>
      <vt:lpstr>What are the indicators of a credible research culture?</vt:lpstr>
      <vt:lpstr>PowerPoint Presentation</vt:lpstr>
      <vt:lpstr>overview</vt:lpstr>
      <vt:lpstr>Challenges for meta-science</vt:lpstr>
      <vt:lpstr>Let’s start now</vt:lpstr>
      <vt:lpstr>The end</vt:lpstr>
      <vt:lpstr>How do we know when to trust  a scientific claim?</vt:lpstr>
      <vt:lpstr>overview</vt:lpstr>
      <vt:lpstr>How do we know when to trust  a scientific claim?</vt:lpstr>
      <vt:lpstr>How do we know when to trust a scientific claim?</vt:lpstr>
      <vt:lpstr>overview</vt:lpstr>
      <vt:lpstr>How do we know when to trust a scientific claim?</vt:lpstr>
      <vt:lpstr>How do we know when to trust a scientific claim?</vt:lpstr>
      <vt:lpstr>PowerPoint Presentation</vt:lpstr>
      <vt:lpstr>How do we know when to trust a scientific claim?</vt:lpstr>
      <vt:lpstr>PowerPoint Presentation</vt:lpstr>
      <vt:lpstr>How do we know when to trust a scientific claim?</vt:lpstr>
      <vt:lpstr>PowerPoint Presentation</vt:lpstr>
      <vt:lpstr>PowerPoint Presentation</vt:lpstr>
      <vt:lpstr>overview</vt:lpstr>
      <vt:lpstr>How are we doing?</vt:lpstr>
      <vt:lpstr>PowerPoint Presentation</vt:lpstr>
      <vt:lpstr>Do scientists follow  merton’s norms?</vt:lpstr>
      <vt:lpstr>How is your field doing?</vt:lpstr>
      <vt:lpstr>SeverE vs. lax fields</vt:lpstr>
      <vt:lpstr>calibration</vt:lpstr>
      <vt:lpstr>What a time to be a meta-scientist</vt:lpstr>
    </vt:vector>
  </TitlesOfParts>
  <Company>Washington University in St. Louis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SAFER SCIENCE</dc:title>
  <dc:creator>Simine Vazire</dc:creator>
  <cp:lastModifiedBy>Simine Vazire</cp:lastModifiedBy>
  <cp:revision>550</cp:revision>
  <dcterms:created xsi:type="dcterms:W3CDTF">2012-11-04T20:44:06Z</dcterms:created>
  <dcterms:modified xsi:type="dcterms:W3CDTF">2019-09-06T23:54:04Z</dcterms:modified>
</cp:coreProperties>
</file>